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handoutMasterIdLst>
    <p:handoutMasterId r:id="rId51"/>
  </p:handoutMasterIdLst>
  <p:sldIdLst>
    <p:sldId id="256" r:id="rId3"/>
    <p:sldId id="263" r:id="rId4"/>
    <p:sldId id="260" r:id="rId5"/>
    <p:sldId id="273" r:id="rId6"/>
    <p:sldId id="281" r:id="rId7"/>
    <p:sldId id="285" r:id="rId8"/>
    <p:sldId id="274" r:id="rId9"/>
    <p:sldId id="276" r:id="rId10"/>
    <p:sldId id="279" r:id="rId11"/>
    <p:sldId id="266" r:id="rId12"/>
    <p:sldId id="287" r:id="rId13"/>
    <p:sldId id="284" r:id="rId14"/>
    <p:sldId id="280" r:id="rId15"/>
    <p:sldId id="282" r:id="rId16"/>
    <p:sldId id="283" r:id="rId17"/>
    <p:sldId id="286"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277" r:id="rId48"/>
    <p:sldId id="264"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8" autoAdjust="0"/>
    <p:restoredTop sz="82267" autoAdjust="0"/>
  </p:normalViewPr>
  <p:slideViewPr>
    <p:cSldViewPr>
      <p:cViewPr>
        <p:scale>
          <a:sx n="52" d="100"/>
          <a:sy n="52" d="100"/>
        </p:scale>
        <p:origin x="-828" y="-228"/>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80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91" tIns="46145" rIns="92291" bIns="46145" rtlCol="0"/>
          <a:lstStyle>
            <a:lvl1pPr algn="l">
              <a:defRPr sz="1300"/>
            </a:lvl1pPr>
          </a:lstStyle>
          <a:p>
            <a:r>
              <a:rPr lang="en-US" smtClean="0"/>
              <a:t>Council of Training Programs                November 4, 2015</a:t>
            </a: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2291" tIns="46145" rIns="92291" bIns="46145" rtlCol="0"/>
          <a:lstStyle>
            <a:lvl1pPr algn="r">
              <a:defRPr sz="1300"/>
            </a:lvl1pPr>
          </a:lstStyle>
          <a:p>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2291" tIns="46145" rIns="92291" bIns="46145" rtlCol="0" anchor="b"/>
          <a:lstStyle>
            <a:lvl1pPr algn="l">
              <a:defRPr sz="1300"/>
            </a:lvl1pPr>
          </a:lstStyle>
          <a:p>
            <a:r>
              <a:rPr lang="en-US" dirty="0" smtClean="0"/>
              <a:t>crtc.wustl.edu/otg</a:t>
            </a: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2291" tIns="46145" rIns="92291" bIns="46145" rtlCol="0" anchor="b"/>
          <a:lstStyle>
            <a:lvl1pPr algn="r">
              <a:defRPr sz="1300"/>
            </a:lvl1pPr>
          </a:lstStyle>
          <a:p>
            <a:fld id="{3A32A7CF-0028-4866-B2F6-05816FC58F23}" type="slidenum">
              <a:rPr lang="en-US" smtClean="0"/>
              <a:t>‹#›</a:t>
            </a:fld>
            <a:endParaRPr lang="en-US" dirty="0"/>
          </a:p>
        </p:txBody>
      </p:sp>
    </p:spTree>
    <p:extLst>
      <p:ext uri="{BB962C8B-B14F-4D97-AF65-F5344CB8AC3E}">
        <p14:creationId xmlns:p14="http://schemas.microsoft.com/office/powerpoint/2010/main" val="225691692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r>
              <a:rPr lang="en-US" smtClean="0"/>
              <a:t>Council of Training Programs                November 4, 2015</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91" tIns="46145" rIns="92291" bIns="46145"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1" tIns="46145" rIns="92291" bIns="4614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91" tIns="46145" rIns="92291"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91" tIns="46145" rIns="92291" bIns="46145" rtlCol="0" anchor="b"/>
          <a:lstStyle>
            <a:lvl1pPr algn="l">
              <a:defRPr sz="1300"/>
            </a:lvl1pPr>
          </a:lstStyle>
          <a:p>
            <a:r>
              <a:rPr lang="en-US" dirty="0" smtClean="0"/>
              <a:t>crtc.wustl.edu/otg</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1" tIns="46145" rIns="92291" bIns="46145" rtlCol="0" anchor="b"/>
          <a:lstStyle>
            <a:lvl1pPr algn="r">
              <a:defRPr sz="1300"/>
            </a:lvl1pPr>
          </a:lstStyle>
          <a:p>
            <a:fld id="{B6DE701C-9AD5-4994-B7E9-96F42083887A}" type="slidenum">
              <a:rPr lang="en-US" smtClean="0"/>
              <a:t>‹#›</a:t>
            </a:fld>
            <a:endParaRPr lang="en-US" dirty="0"/>
          </a:p>
        </p:txBody>
      </p:sp>
    </p:spTree>
    <p:extLst>
      <p:ext uri="{BB962C8B-B14F-4D97-AF65-F5344CB8AC3E}">
        <p14:creationId xmlns:p14="http://schemas.microsoft.com/office/powerpoint/2010/main" val="286450650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6DE701C-9AD5-4994-B7E9-96F42083887A}"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17569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Tx/>
              <a:buChar char="-"/>
            </a:pPr>
            <a:r>
              <a:rPr lang="en-US" dirty="0" smtClean="0"/>
              <a:t>The $ is there</a:t>
            </a:r>
            <a:r>
              <a:rPr lang="en-US" baseline="0" dirty="0" smtClean="0"/>
              <a:t> and this project will happen.</a:t>
            </a:r>
          </a:p>
          <a:p>
            <a:pPr marL="171450" indent="-171450">
              <a:buFontTx/>
              <a:buChar char="-"/>
            </a:pPr>
            <a:r>
              <a:rPr lang="en-US" baseline="0" dirty="0" smtClean="0"/>
              <a:t>Our project is dependent on the faculty database as there are overlapping fields. We are working with that group to make sure the correct fields are included – they hope to identify potential vendors earlier winter – start next spring. Final product????</a:t>
            </a:r>
          </a:p>
          <a:p>
            <a:pPr marL="171450" indent="-171450">
              <a:buFontTx/>
              <a:buChar char="-"/>
            </a:pPr>
            <a:r>
              <a:rPr lang="en-US" baseline="0" dirty="0" smtClean="0"/>
              <a:t>Vendors viewed: SciMed (Curvita) – the only vendor that specifically focuses on Training grant reporting, WU Pediatrics Profile System, Digital Measures.</a:t>
            </a:r>
            <a:endParaRPr lang="en-US" dirty="0"/>
          </a:p>
        </p:txBody>
      </p:sp>
      <p:sp>
        <p:nvSpPr>
          <p:cNvPr id="4" name="Slide Number Placeholder 3"/>
          <p:cNvSpPr>
            <a:spLocks noGrp="1"/>
          </p:cNvSpPr>
          <p:nvPr>
            <p:ph type="sldNum" sz="quarter" idx="10"/>
          </p:nvPr>
        </p:nvSpPr>
        <p:spPr/>
        <p:txBody>
          <a:bodyPr/>
          <a:lstStyle/>
          <a:p>
            <a:fld id="{B6DE701C-9AD5-4994-B7E9-96F42083887A}" type="slidenum">
              <a:rPr lang="en-US" smtClean="0"/>
              <a:t>10</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195932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B6DE701C-9AD5-4994-B7E9-96F42083887A}" type="slidenum">
              <a:rPr lang="en-US" smtClean="0"/>
              <a:t>11</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195932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Tx/>
              <a:buNone/>
            </a:pPr>
            <a:r>
              <a:rPr lang="en-US" dirty="0" smtClean="0"/>
              <a:t>-</a:t>
            </a:r>
            <a:r>
              <a:rPr lang="en-US" baseline="0" dirty="0" smtClean="0"/>
              <a:t>  Betsy Abente to serve as Business Lead/Technical Lead TBD.</a:t>
            </a:r>
          </a:p>
          <a:p>
            <a:pPr marL="0" indent="0">
              <a:buFontTx/>
              <a:buNone/>
            </a:pPr>
            <a:r>
              <a:rPr lang="en-US" baseline="0" dirty="0" smtClean="0"/>
              <a:t>- Additional input sought from the Extended Team (CTP Database Working Group).</a:t>
            </a:r>
            <a:endParaRPr lang="en-US" dirty="0"/>
          </a:p>
        </p:txBody>
      </p:sp>
      <p:sp>
        <p:nvSpPr>
          <p:cNvPr id="4" name="Slide Number Placeholder 3"/>
          <p:cNvSpPr>
            <a:spLocks noGrp="1"/>
          </p:cNvSpPr>
          <p:nvPr>
            <p:ph type="sldNum" sz="quarter" idx="10"/>
          </p:nvPr>
        </p:nvSpPr>
        <p:spPr/>
        <p:txBody>
          <a:bodyPr/>
          <a:lstStyle/>
          <a:p>
            <a:fld id="{B6DE701C-9AD5-4994-B7E9-96F42083887A}" type="slidenum">
              <a:rPr lang="en-US" smtClean="0"/>
              <a:t>12</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195932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Accessible via: </a:t>
            </a:r>
            <a:r>
              <a:rPr lang="en-US" dirty="0" err="1" smtClean="0"/>
              <a:t>eRA</a:t>
            </a:r>
            <a:r>
              <a:rPr lang="en-US" dirty="0" smtClean="0"/>
              <a:t> Commons</a:t>
            </a:r>
            <a:endParaRPr lang="en-US" dirty="0"/>
          </a:p>
        </p:txBody>
      </p:sp>
      <p:sp>
        <p:nvSpPr>
          <p:cNvPr id="4" name="Slide Number Placeholder 3"/>
          <p:cNvSpPr>
            <a:spLocks noGrp="1"/>
          </p:cNvSpPr>
          <p:nvPr>
            <p:ph type="sldNum" sz="quarter" idx="10"/>
          </p:nvPr>
        </p:nvSpPr>
        <p:spPr/>
        <p:txBody>
          <a:bodyPr/>
          <a:lstStyle/>
          <a:p>
            <a:fld id="{B6DE701C-9AD5-4994-B7E9-96F42083887A}" type="slidenum">
              <a:rPr lang="en-US" smtClean="0"/>
              <a:t>13</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195932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See handouts for summary of differences….Overall more good</a:t>
            </a:r>
            <a:r>
              <a:rPr lang="en-US" baseline="0" dirty="0" smtClean="0"/>
              <a:t> than bad.</a:t>
            </a:r>
            <a:endParaRPr lang="en-US" dirty="0"/>
          </a:p>
        </p:txBody>
      </p:sp>
      <p:sp>
        <p:nvSpPr>
          <p:cNvPr id="4" name="Slide Number Placeholder 3"/>
          <p:cNvSpPr>
            <a:spLocks noGrp="1"/>
          </p:cNvSpPr>
          <p:nvPr>
            <p:ph type="sldNum" sz="quarter" idx="10"/>
          </p:nvPr>
        </p:nvSpPr>
        <p:spPr/>
        <p:txBody>
          <a:bodyPr/>
          <a:lstStyle/>
          <a:p>
            <a:fld id="{B6DE701C-9AD5-4994-B7E9-96F42083887A}" type="slidenum">
              <a:rPr lang="en-US" smtClean="0"/>
              <a:t>14</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195932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See handouts for summary of differences….</a:t>
            </a:r>
            <a:endParaRPr lang="en-US" dirty="0"/>
          </a:p>
        </p:txBody>
      </p:sp>
      <p:sp>
        <p:nvSpPr>
          <p:cNvPr id="4" name="Slide Number Placeholder 3"/>
          <p:cNvSpPr>
            <a:spLocks noGrp="1"/>
          </p:cNvSpPr>
          <p:nvPr>
            <p:ph type="sldNum" sz="quarter" idx="10"/>
          </p:nvPr>
        </p:nvSpPr>
        <p:spPr/>
        <p:txBody>
          <a:bodyPr/>
          <a:lstStyle/>
          <a:p>
            <a:fld id="{B6DE701C-9AD5-4994-B7E9-96F42083887A}" type="slidenum">
              <a:rPr lang="en-US" smtClean="0"/>
              <a:t>15</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1959323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See handouts for summary of differences….</a:t>
            </a:r>
            <a:endParaRPr lang="en-US" dirty="0"/>
          </a:p>
        </p:txBody>
      </p:sp>
      <p:sp>
        <p:nvSpPr>
          <p:cNvPr id="4" name="Slide Number Placeholder 3"/>
          <p:cNvSpPr>
            <a:spLocks noGrp="1"/>
          </p:cNvSpPr>
          <p:nvPr>
            <p:ph type="sldNum" sz="quarter" idx="10"/>
          </p:nvPr>
        </p:nvSpPr>
        <p:spPr/>
        <p:txBody>
          <a:bodyPr/>
          <a:lstStyle/>
          <a:p>
            <a:fld id="{B6DE701C-9AD5-4994-B7E9-96F42083887A}" type="slidenum">
              <a:rPr lang="en-US" smtClean="0"/>
              <a:t>16</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1959323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70227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802541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latin typeface="Calibri" panose="020F0502020204030204" pitchFamily="34" charset="0"/>
              </a:rPr>
              <a:t>All other aspects of biosketch compliance are manually checked post-submission.</a:t>
            </a:r>
          </a:p>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781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E701C-9AD5-4994-B7E9-96F42083887A}" type="slidenum">
              <a:rPr lang="en-US" smtClean="0"/>
              <a:t>2</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195932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873990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59372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41288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30157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95450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962884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685984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361643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747141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08BA0-C021-44EB-81C6-7290E908C3B5}"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50478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We are working on soliciting others (DOD, NSF, build up are career development inventory)</a:t>
            </a:r>
          </a:p>
        </p:txBody>
      </p:sp>
      <p:sp>
        <p:nvSpPr>
          <p:cNvPr id="4" name="Slide Number Placeholder 3"/>
          <p:cNvSpPr>
            <a:spLocks noGrp="1"/>
          </p:cNvSpPr>
          <p:nvPr>
            <p:ph type="sldNum" sz="quarter" idx="10"/>
          </p:nvPr>
        </p:nvSpPr>
        <p:spPr/>
        <p:txBody>
          <a:bodyPr/>
          <a:lstStyle/>
          <a:p>
            <a:fld id="{B6DE701C-9AD5-4994-B7E9-96F42083887A}"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2591316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DE701C-9AD5-4994-B7E9-96F42083887A}" type="slidenum">
              <a:rPr lang="en-US" smtClean="0"/>
              <a:t>46</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733018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E701C-9AD5-4994-B7E9-96F42083887A}" type="slidenum">
              <a:rPr lang="en-US" smtClean="0"/>
              <a:t>47</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219140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DE701C-9AD5-4994-B7E9-96F42083887A}" type="slidenum">
              <a:rPr lang="en-US" smtClean="0"/>
              <a:t>4</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259131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John Baily – IT is here to answer any questions that anyone may have about security.</a:t>
            </a:r>
          </a:p>
          <a:p>
            <a:endParaRPr lang="en-US" baseline="0" dirty="0" smtClean="0"/>
          </a:p>
        </p:txBody>
      </p:sp>
      <p:sp>
        <p:nvSpPr>
          <p:cNvPr id="4" name="Slide Number Placeholder 3"/>
          <p:cNvSpPr>
            <a:spLocks noGrp="1"/>
          </p:cNvSpPr>
          <p:nvPr>
            <p:ph type="sldNum" sz="quarter" idx="10"/>
          </p:nvPr>
        </p:nvSpPr>
        <p:spPr/>
        <p:txBody>
          <a:bodyPr/>
          <a:lstStyle/>
          <a:p>
            <a:fld id="{B6DE701C-9AD5-4994-B7E9-96F42083887A}" type="slidenum">
              <a:rPr lang="en-US" smtClean="0"/>
              <a:t>5</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259131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Visibility Request: Executive Committee meets in December – should hear more at that point. In the meantime, the site is available to anyone with a WUSTL Key.  We will be piloting the site initially so please contact Betsy with concerns/suggestions.</a:t>
            </a:r>
          </a:p>
          <a:p>
            <a:endParaRPr lang="en-US" baseline="0" dirty="0" smtClean="0"/>
          </a:p>
        </p:txBody>
      </p:sp>
      <p:sp>
        <p:nvSpPr>
          <p:cNvPr id="4" name="Slide Number Placeholder 3"/>
          <p:cNvSpPr>
            <a:spLocks noGrp="1"/>
          </p:cNvSpPr>
          <p:nvPr>
            <p:ph type="sldNum" sz="quarter" idx="10"/>
          </p:nvPr>
        </p:nvSpPr>
        <p:spPr/>
        <p:txBody>
          <a:bodyPr/>
          <a:lstStyle/>
          <a:p>
            <a:fld id="{B6DE701C-9AD5-4994-B7E9-96F42083887A}" type="slidenum">
              <a:rPr lang="en-US" smtClean="0"/>
              <a:t>6</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259131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We will periodically solicit additional grants/resources to make sure this is up to date.</a:t>
            </a:r>
          </a:p>
        </p:txBody>
      </p:sp>
      <p:sp>
        <p:nvSpPr>
          <p:cNvPr id="4" name="Slide Number Placeholder 3"/>
          <p:cNvSpPr>
            <a:spLocks noGrp="1"/>
          </p:cNvSpPr>
          <p:nvPr>
            <p:ph type="sldNum" sz="quarter" idx="10"/>
          </p:nvPr>
        </p:nvSpPr>
        <p:spPr/>
        <p:txBody>
          <a:bodyPr/>
          <a:lstStyle/>
          <a:p>
            <a:fld id="{B6DE701C-9AD5-4994-B7E9-96F42083887A}" type="slidenum">
              <a:rPr lang="en-US" smtClean="0"/>
              <a:t>7</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259131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DE701C-9AD5-4994-B7E9-96F42083887A}" type="slidenum">
              <a:rPr lang="en-US" smtClean="0"/>
              <a:t>8</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259131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E701C-9AD5-4994-B7E9-96F42083887A}" type="slidenum">
              <a:rPr lang="en-US" smtClean="0"/>
              <a:t>9</a:t>
            </a:fld>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crtc.wustl.edu/otg</a:t>
            </a:r>
            <a:endParaRPr lang="en-US" dirty="0"/>
          </a:p>
        </p:txBody>
      </p:sp>
      <p:sp>
        <p:nvSpPr>
          <p:cNvPr id="7" name="Header Placeholder 6"/>
          <p:cNvSpPr>
            <a:spLocks noGrp="1"/>
          </p:cNvSpPr>
          <p:nvPr>
            <p:ph type="hdr" sz="quarter" idx="13"/>
          </p:nvPr>
        </p:nvSpPr>
        <p:spPr/>
        <p:txBody>
          <a:bodyPr/>
          <a:lstStyle/>
          <a:p>
            <a:r>
              <a:rPr lang="en-US" smtClean="0"/>
              <a:t>Council of Training Programs                November 4, 2015</a:t>
            </a:r>
            <a:endParaRPr lang="en-US" dirty="0"/>
          </a:p>
        </p:txBody>
      </p:sp>
    </p:spTree>
    <p:extLst>
      <p:ext uri="{BB962C8B-B14F-4D97-AF65-F5344CB8AC3E}">
        <p14:creationId xmlns:p14="http://schemas.microsoft.com/office/powerpoint/2010/main" val="195932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3AB899-29CF-49BA-9906-6373D6C7F539}" type="datetime1">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295614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F578C-06EC-484F-9E0B-50A5473F3173}" type="datetime1">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224898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B57BD-DCD2-4F53-862E-864EC4CF2830}" type="datetime1">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12101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8" name="Slide Number Placeholder 7"/>
          <p:cNvSpPr>
            <a:spLocks noGrp="1"/>
          </p:cNvSpPr>
          <p:nvPr>
            <p:ph type="sldNum" sz="quarter" idx="11"/>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
        <p:nvSpPr>
          <p:cNvPr id="9" name="Footer Placeholder 8"/>
          <p:cNvSpPr>
            <a:spLocks noGrp="1"/>
          </p:cNvSpPr>
          <p:nvPr>
            <p:ph type="ftr" sz="quarter" idx="12"/>
          </p:nvPr>
        </p:nvSpPr>
        <p:spPr/>
        <p:txBody>
          <a:bodyPr/>
          <a:lstStyle/>
          <a:p>
            <a:endParaRPr lang="en-US" dirty="0">
              <a:solidFill>
                <a:prstClr val="white"/>
              </a:solidFill>
            </a:endParaRPr>
          </a:p>
        </p:txBody>
      </p:sp>
    </p:spTree>
    <p:extLst>
      <p:ext uri="{BB962C8B-B14F-4D97-AF65-F5344CB8AC3E}">
        <p14:creationId xmlns:p14="http://schemas.microsoft.com/office/powerpoint/2010/main" val="85813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050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2834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080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8962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3276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2401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92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11D7C-150D-4D30-9F70-9345811D5596}" type="datetime1">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4281066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228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1544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116592A8-6DDD-418A-A1AD-5EFC20FD2A9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63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A3C96-3551-4E88-8729-F5E712A9B5A1}" type="datetime1">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141462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F577D6-49A4-4542-B05F-8DFA1DFB6788}" type="datetime1">
              <a:rPr lang="en-US" smtClean="0"/>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393030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16CBB4-589E-4A89-8888-6ED6B31FA6C1}" type="datetime1">
              <a:rPr lang="en-US" smtClean="0"/>
              <a:t>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226955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2963A8-607F-49C1-AD8A-086A52F0CDEB}" type="datetime1">
              <a:rPr lang="en-US" smtClean="0"/>
              <a:t>11/4/2015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270332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3801D-6124-47D1-9F29-159DF224A2A9}" type="datetime1">
              <a:rPr lang="en-US" smtClean="0"/>
              <a:t>11/4/2015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212524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E334B-2D80-45DD-8992-75D610436D86}" type="datetime1">
              <a:rPr lang="en-US" smtClean="0"/>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267684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4F02B-77AE-46E3-AC14-CC0E11BA80D0}" type="datetime1">
              <a:rPr lang="en-US" smtClean="0"/>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04268A-9703-4C87-A912-B2D881FE0BC0}" type="slidenum">
              <a:rPr lang="en-US" smtClean="0"/>
              <a:t>‹#›</a:t>
            </a:fld>
            <a:endParaRPr lang="en-US" dirty="0"/>
          </a:p>
        </p:txBody>
      </p:sp>
    </p:spTree>
    <p:extLst>
      <p:ext uri="{BB962C8B-B14F-4D97-AF65-F5344CB8AC3E}">
        <p14:creationId xmlns:p14="http://schemas.microsoft.com/office/powerpoint/2010/main" val="297267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B8E9-2791-4208-A139-971D9EAF3910}" type="datetime1">
              <a:rPr lang="en-US" smtClean="0"/>
              <a:t>11/4/2015</a:t>
            </a:fld>
            <a:endParaRPr lang="en-US" dirty="0"/>
          </a:p>
        </p:txBody>
      </p:sp>
      <p:sp>
        <p:nvSpPr>
          <p:cNvPr id="5" name="Footer Placeholder 4"/>
          <p:cNvSpPr>
            <a:spLocks noGrp="1"/>
          </p:cNvSpPr>
          <p:nvPr>
            <p:ph type="ftr" sz="quarter" idx="3"/>
          </p:nvPr>
        </p:nvSpPr>
        <p:spPr>
          <a:xfrm>
            <a:off x="3124202"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4268A-9703-4C87-A912-B2D881FE0BC0}" type="slidenum">
              <a:rPr lang="en-US" smtClean="0"/>
              <a:t>‹#›</a:t>
            </a:fld>
            <a:endParaRPr lang="en-US" dirty="0"/>
          </a:p>
        </p:txBody>
      </p:sp>
    </p:spTree>
    <p:extLst>
      <p:ext uri="{BB962C8B-B14F-4D97-AF65-F5344CB8AC3E}">
        <p14:creationId xmlns:p14="http://schemas.microsoft.com/office/powerpoint/2010/main" val="1343526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63AB478-4085-4E4D-9BFF-B6F6340F7067}" type="datetimeFigureOut">
              <a:rPr lang="en-US" smtClean="0">
                <a:solidFill>
                  <a:prstClr val="white">
                    <a:alpha val="50000"/>
                  </a:prstClr>
                </a:solidFill>
              </a:rPr>
              <a:pPr/>
              <a:t>11/4/2015</a:t>
            </a:fld>
            <a:endParaRPr lang="en-US" dirty="0">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16592A8-6DDD-418A-A1AD-5EFC20FD2A9A}"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solidFill>
                <a:prstClr val="white"/>
              </a:solidFill>
            </a:endParaRPr>
          </a:p>
        </p:txBody>
      </p:sp>
    </p:spTree>
    <p:extLst>
      <p:ext uri="{BB962C8B-B14F-4D97-AF65-F5344CB8AC3E}">
        <p14:creationId xmlns:p14="http://schemas.microsoft.com/office/powerpoint/2010/main" val="3515630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www.nsf.gov/awardsearch/" TargetMode="External"/><Relationship Id="rId3" Type="http://schemas.openxmlformats.org/officeDocument/2006/relationships/image" Target="../media/image2.jpeg"/><Relationship Id="rId7" Type="http://schemas.openxmlformats.org/officeDocument/2006/relationships/hyperlink" Target="https://projectreporter.nih.gov/reporter.cf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grants.nih.gov/grants/funding/424/datatables.htm" TargetMode="External"/><Relationship Id="rId5" Type="http://schemas.openxmlformats.org/officeDocument/2006/relationships/hyperlink" Target="https://era.nih.gov/erahelp/xtract/#2015/intro.htm" TargetMode="External"/><Relationship Id="rId4" Type="http://schemas.openxmlformats.org/officeDocument/2006/relationships/hyperlink" Target="https://era.nih.gov/services_for_applicants/other/xTract.cfm" TargetMode="External"/><Relationship Id="rId9" Type="http://schemas.openxmlformats.org/officeDocument/2006/relationships/hyperlink" Target="http://cdmrp.army.mil/search.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cbi.nlm.nih.gov/account/" TargetMode="Externa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ustl.box.com/wustlgrantslibrary"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mailto:sarlic@wustl.edu"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hyperlink" Target="mailto:suitera@wustl.edu"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grants.nih.gov/grants/policy/faq_biosketches.htm" TargetMode="External"/><Relationship Id="rId2" Type="http://schemas.openxmlformats.org/officeDocument/2006/relationships/hyperlink" Target="http://grants.nih.gov/grants/funding/424/index.htm#biosketch" TargetMode="External"/><Relationship Id="rId1" Type="http://schemas.openxmlformats.org/officeDocument/2006/relationships/slideLayout" Target="../slideLayouts/slideLayout13.xml"/><Relationship Id="rId6" Type="http://schemas.openxmlformats.org/officeDocument/2006/relationships/hyperlink" Target="http://grants.nih.gov/grants/guide/notice-files/NOT-OD-16-009.html" TargetMode="External"/><Relationship Id="rId5" Type="http://schemas.openxmlformats.org/officeDocument/2006/relationships/hyperlink" Target="http://grants.nih.gov/grants/forms_page_limits.htm" TargetMode="External"/><Relationship Id="rId4" Type="http://schemas.openxmlformats.org/officeDocument/2006/relationships/hyperlink" Target="http://grants.nih.gov/grants/funding/424/SF424_RR_Guide_General_VerC.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beckerguides.wustl.edu/nihpolicy/mybib" TargetMode="External"/><Relationship Id="rId2" Type="http://schemas.openxmlformats.org/officeDocument/2006/relationships/hyperlink" Target="http://beckerguides.wustl.edu/NIH_Biosketch" TargetMode="External"/><Relationship Id="rId1" Type="http://schemas.openxmlformats.org/officeDocument/2006/relationships/slideLayout" Target="../slideLayouts/slideLayout13.xml"/><Relationship Id="rId6" Type="http://schemas.openxmlformats.org/officeDocument/2006/relationships/hyperlink" Target="http://beckerguides.wustl.edu/NIH_Biosketch/URL" TargetMode="External"/><Relationship Id="rId5" Type="http://schemas.openxmlformats.org/officeDocument/2006/relationships/hyperlink" Target="http://beckerguides.wustl.edu/nihpolicy" TargetMode="External"/><Relationship Id="rId4" Type="http://schemas.openxmlformats.org/officeDocument/2006/relationships/hyperlink" Target="http://beckerguides.wustl.edu/authors/scienc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crtc.wustl.edu/training-programs/otg.html"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mailto:babente@dom.wustl.edu" TargetMode="External"/><Relationship Id="rId4" Type="http://schemas.openxmlformats.org/officeDocument/2006/relationships/hyperlink" Target="mailto:castrom@dom.wustl.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jwbailey@wustl.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14620" y="1610131"/>
            <a:ext cx="8305800" cy="990599"/>
          </a:xfrm>
        </p:spPr>
        <p:txBody>
          <a:bodyPr>
            <a:noAutofit/>
          </a:bodyPr>
          <a:lstStyle/>
          <a:p>
            <a:r>
              <a:rPr lang="en-US" sz="4000" b="1" dirty="0" smtClean="0">
                <a:solidFill>
                  <a:schemeClr val="accent1"/>
                </a:solidFill>
              </a:rPr>
              <a:t/>
            </a:r>
            <a:br>
              <a:rPr lang="en-US" sz="4000" b="1" dirty="0" smtClean="0">
                <a:solidFill>
                  <a:schemeClr val="accent1"/>
                </a:solidFill>
              </a:rPr>
            </a:br>
            <a:r>
              <a:rPr lang="en-US" sz="4000" b="1" dirty="0" smtClean="0">
                <a:solidFill>
                  <a:schemeClr val="accent1"/>
                </a:solidFill>
              </a:rPr>
              <a:t>Council of NIH-Funded Training Programs (CTP) Meeting</a:t>
            </a:r>
            <a:endParaRPr lang="en-US" sz="4000" dirty="0">
              <a:solidFill>
                <a:schemeClr val="accent1"/>
              </a:solidFill>
            </a:endParaRPr>
          </a:p>
        </p:txBody>
      </p:sp>
      <p:sp>
        <p:nvSpPr>
          <p:cNvPr id="8" name="Subtitle 7"/>
          <p:cNvSpPr>
            <a:spLocks noGrp="1"/>
          </p:cNvSpPr>
          <p:nvPr>
            <p:ph type="subTitle" idx="1"/>
          </p:nvPr>
        </p:nvSpPr>
        <p:spPr>
          <a:xfrm>
            <a:off x="490818" y="3048000"/>
            <a:ext cx="8153400" cy="3505200"/>
          </a:xfrm>
        </p:spPr>
        <p:txBody>
          <a:bodyPr>
            <a:normAutofit lnSpcReduction="10000"/>
          </a:bodyPr>
          <a:lstStyle/>
          <a:p>
            <a:pPr>
              <a:spcBef>
                <a:spcPts val="400"/>
              </a:spcBef>
            </a:pPr>
            <a:endParaRPr lang="en-US" sz="2800" b="1" dirty="0" smtClean="0">
              <a:solidFill>
                <a:schemeClr val="tx1"/>
              </a:solidFill>
            </a:endParaRPr>
          </a:p>
          <a:p>
            <a:pPr>
              <a:spcBef>
                <a:spcPts val="400"/>
              </a:spcBef>
            </a:pPr>
            <a:r>
              <a:rPr lang="en-US" sz="3000" b="1" dirty="0" smtClean="0">
                <a:solidFill>
                  <a:schemeClr val="tx1"/>
                </a:solidFill>
              </a:rPr>
              <a:t>November 4, 2015</a:t>
            </a:r>
          </a:p>
          <a:p>
            <a:pPr>
              <a:spcBef>
                <a:spcPts val="400"/>
              </a:spcBef>
            </a:pPr>
            <a:r>
              <a:rPr lang="en-US" sz="3000" b="1" dirty="0" smtClean="0">
                <a:solidFill>
                  <a:schemeClr val="tx1"/>
                </a:solidFill>
              </a:rPr>
              <a:t>10:00-11:00 a.m.</a:t>
            </a:r>
          </a:p>
          <a:p>
            <a:pPr>
              <a:spcBef>
                <a:spcPts val="400"/>
              </a:spcBef>
            </a:pPr>
            <a:r>
              <a:rPr lang="en-US" sz="3000" b="1" dirty="0" smtClean="0">
                <a:solidFill>
                  <a:schemeClr val="tx1"/>
                </a:solidFill>
              </a:rPr>
              <a:t>Erlanger Auditorium</a:t>
            </a:r>
            <a:endParaRPr lang="en-US" sz="3000" b="1" dirty="0">
              <a:solidFill>
                <a:schemeClr val="tx1"/>
              </a:solidFill>
            </a:endParaRPr>
          </a:p>
          <a:p>
            <a:pPr>
              <a:spcBef>
                <a:spcPts val="400"/>
              </a:spcBef>
            </a:pPr>
            <a:endParaRPr lang="en-US" sz="3000" b="1" dirty="0" smtClean="0">
              <a:solidFill>
                <a:schemeClr val="tx1"/>
              </a:solidFill>
            </a:endParaRPr>
          </a:p>
          <a:p>
            <a:r>
              <a:rPr lang="en-US" sz="2900" b="1" dirty="0" smtClean="0">
                <a:solidFill>
                  <a:schemeClr val="tx1"/>
                </a:solidFill>
              </a:rPr>
              <a:t>Facilitators</a:t>
            </a:r>
          </a:p>
          <a:p>
            <a:pPr>
              <a:spcBef>
                <a:spcPts val="300"/>
              </a:spcBef>
            </a:pPr>
            <a:r>
              <a:rPr lang="en-US" sz="2900" dirty="0" smtClean="0">
                <a:solidFill>
                  <a:schemeClr val="tx1"/>
                </a:solidFill>
              </a:rPr>
              <a:t>Mario Castro, MD, MPH and John Russell, PhD</a:t>
            </a:r>
          </a:p>
          <a:p>
            <a:pPr>
              <a:spcBef>
                <a:spcPts val="300"/>
              </a:spcBef>
            </a:pPr>
            <a:endParaRPr lang="en-US" sz="2400" b="1" dirty="0" smtClean="0">
              <a:solidFill>
                <a:schemeClr val="tx1"/>
              </a:solidFill>
            </a:endParaRPr>
          </a:p>
          <a:p>
            <a:endParaRPr lang="en-US" sz="2400" b="1" dirty="0" smtClean="0">
              <a:solidFill>
                <a:schemeClr val="tx1"/>
              </a:solidFill>
            </a:endParaRPr>
          </a:p>
          <a:p>
            <a:endParaRPr lang="en-US" sz="2400" dirty="0"/>
          </a:p>
        </p:txBody>
      </p:sp>
      <p:pic>
        <p:nvPicPr>
          <p:cNvPr id="9"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1" name="TextBox 26"/>
          <p:cNvSpPr txBox="1">
            <a:spLocks noChangeArrowheads="1"/>
          </p:cNvSpPr>
          <p:nvPr/>
        </p:nvSpPr>
        <p:spPr bwMode="auto">
          <a:xfrm>
            <a:off x="152400" y="333636"/>
            <a:ext cx="4267200" cy="1015663"/>
          </a:xfrm>
          <a:prstGeom prst="rect">
            <a:avLst/>
          </a:prstGeom>
          <a:noFill/>
          <a:ln w="9525">
            <a:noFill/>
            <a:miter lim="800000"/>
            <a:headEnd/>
            <a:tailEnd/>
          </a:ln>
        </p:spPr>
        <p:txBody>
          <a:bodyPr wrap="square">
            <a:spAutoFit/>
          </a:bodyPr>
          <a:lstStyle/>
          <a:p>
            <a:pPr algn="l">
              <a:defRPr/>
            </a:pPr>
            <a:r>
              <a:rPr lang="en-US" sz="2000" b="1" dirty="0" smtClean="0">
                <a:solidFill>
                  <a:schemeClr val="accent2"/>
                </a:solidFill>
                <a:ea typeface="+mn-ea"/>
              </a:rPr>
              <a:t>Clinical Research </a:t>
            </a:r>
            <a:r>
              <a:rPr lang="en-US" sz="2000" b="1" spc="-100" dirty="0" smtClean="0">
                <a:solidFill>
                  <a:schemeClr val="accent2"/>
                </a:solidFill>
                <a:ea typeface="+mn-ea"/>
              </a:rPr>
              <a:t>Training Center</a:t>
            </a:r>
          </a:p>
          <a:p>
            <a:pPr>
              <a:defRPr/>
            </a:pPr>
            <a:r>
              <a:rPr lang="en-US" sz="2000" dirty="0">
                <a:solidFill>
                  <a:schemeClr val="accent2"/>
                </a:solidFill>
              </a:rPr>
              <a:t>Office of Training Grants</a:t>
            </a:r>
          </a:p>
          <a:p>
            <a:pPr algn="l">
              <a:defRPr/>
            </a:pPr>
            <a:endParaRPr lang="en-US" sz="2000" b="1" spc="-100" dirty="0">
              <a:solidFill>
                <a:schemeClr val="accent2"/>
              </a:solidFill>
              <a:ea typeface="+mn-ea"/>
            </a:endParaRPr>
          </a:p>
        </p:txBody>
      </p:sp>
    </p:spTree>
    <p:extLst>
      <p:ext uri="{BB962C8B-B14F-4D97-AF65-F5344CB8AC3E}">
        <p14:creationId xmlns:p14="http://schemas.microsoft.com/office/powerpoint/2010/main" val="549894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7" name="Rectangle 6"/>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 name="Rectangle 1"/>
          <p:cNvSpPr/>
          <p:nvPr/>
        </p:nvSpPr>
        <p:spPr>
          <a:xfrm>
            <a:off x="-17928" y="1752603"/>
            <a:ext cx="9009530" cy="4585871"/>
          </a:xfrm>
          <a:prstGeom prst="rect">
            <a:avLst/>
          </a:prstGeom>
        </p:spPr>
        <p:txBody>
          <a:bodyPr wrap="square">
            <a:spAutoFit/>
          </a:bodyPr>
          <a:lstStyle/>
          <a:p>
            <a:pPr lvl="1" algn="ctr"/>
            <a:r>
              <a:rPr lang="en-US" sz="3200" b="1" dirty="0" smtClean="0">
                <a:cs typeface="Arial" panose="020B0604020202020204" pitchFamily="34" charset="0"/>
              </a:rPr>
              <a:t>Training </a:t>
            </a:r>
            <a:r>
              <a:rPr lang="en-US" sz="3200" b="1" dirty="0">
                <a:cs typeface="Arial" panose="020B0604020202020204" pitchFamily="34" charset="0"/>
              </a:rPr>
              <a:t>Grants </a:t>
            </a:r>
            <a:r>
              <a:rPr lang="en-US" sz="3200" b="1" dirty="0" smtClean="0">
                <a:cs typeface="Arial" panose="020B0604020202020204" pitchFamily="34" charset="0"/>
              </a:rPr>
              <a:t>Database (Update)</a:t>
            </a:r>
          </a:p>
          <a:p>
            <a:pPr lvl="1"/>
            <a:endParaRPr lang="en-US" sz="800" b="1" dirty="0">
              <a:cs typeface="Arial" panose="020B0604020202020204" pitchFamily="34" charset="0"/>
            </a:endParaRPr>
          </a:p>
          <a:p>
            <a:pPr marL="914400" lvl="1" indent="-457200">
              <a:buFont typeface="Arial" panose="020B0604020202020204" pitchFamily="34" charset="0"/>
              <a:buChar char="•"/>
            </a:pPr>
            <a:r>
              <a:rPr lang="en-US" sz="2800" dirty="0" smtClean="0">
                <a:cs typeface="Arial" panose="020B0604020202020204" pitchFamily="34" charset="0"/>
              </a:rPr>
              <a:t>Received conditional funding approval from the CIO (!)</a:t>
            </a:r>
          </a:p>
          <a:p>
            <a:pPr marL="914400" lvl="1" indent="-457200">
              <a:buFont typeface="Arial" panose="020B0604020202020204" pitchFamily="34" charset="0"/>
              <a:buChar char="•"/>
            </a:pPr>
            <a:r>
              <a:rPr lang="en-US" sz="2800" dirty="0" smtClean="0">
                <a:cs typeface="Arial" panose="020B0604020202020204" pitchFamily="34" charset="0"/>
              </a:rPr>
              <a:t>Resubmitted application for September IT Investment Deadline, answering questions re: Scope, Project Roles, Coordination with Faculty Database request</a:t>
            </a:r>
          </a:p>
          <a:p>
            <a:pPr marL="914400" lvl="1" indent="-457200">
              <a:buFont typeface="Arial" panose="020B0604020202020204" pitchFamily="34" charset="0"/>
              <a:buChar char="•"/>
            </a:pPr>
            <a:r>
              <a:rPr lang="en-US" sz="2800" dirty="0">
                <a:cs typeface="Arial" panose="020B0604020202020204" pitchFamily="34" charset="0"/>
              </a:rPr>
              <a:t>Working with WU Faculty Database group to make sure the required </a:t>
            </a:r>
            <a:r>
              <a:rPr lang="en-US" sz="2800" dirty="0" smtClean="0">
                <a:cs typeface="Arial" panose="020B0604020202020204" pitchFamily="34" charset="0"/>
              </a:rPr>
              <a:t>fields </a:t>
            </a:r>
            <a:r>
              <a:rPr lang="en-US" sz="2800" dirty="0">
                <a:cs typeface="Arial" panose="020B0604020202020204" pitchFamily="34" charset="0"/>
              </a:rPr>
              <a:t>are </a:t>
            </a:r>
            <a:r>
              <a:rPr lang="en-US" sz="2800" dirty="0" smtClean="0">
                <a:cs typeface="Arial" panose="020B0604020202020204" pitchFamily="34" charset="0"/>
              </a:rPr>
              <a:t>included</a:t>
            </a:r>
          </a:p>
          <a:p>
            <a:pPr marL="914400" lvl="1" indent="-457200">
              <a:buFont typeface="Arial" panose="020B0604020202020204" pitchFamily="34" charset="0"/>
              <a:buChar char="•"/>
            </a:pPr>
            <a:r>
              <a:rPr lang="en-US" sz="2800" dirty="0">
                <a:cs typeface="Arial" panose="020B0604020202020204" pitchFamily="34" charset="0"/>
              </a:rPr>
              <a:t>Have viewed several potential vendors (CTP Database Working group</a:t>
            </a:r>
            <a:r>
              <a:rPr lang="en-US" sz="2800" dirty="0" smtClean="0">
                <a:cs typeface="Arial" panose="020B0604020202020204" pitchFamily="34" charset="0"/>
              </a:rPr>
              <a:t>)</a:t>
            </a:r>
          </a:p>
          <a:p>
            <a:pPr lvl="1"/>
            <a:endParaRPr lang="en-US" sz="2800" b="1" dirty="0">
              <a:cs typeface="Arial" panose="020B0604020202020204" pitchFamily="34" charset="0"/>
            </a:endParaRPr>
          </a:p>
        </p:txBody>
      </p:sp>
    </p:spTree>
    <p:extLst>
      <p:ext uri="{BB962C8B-B14F-4D97-AF65-F5344CB8AC3E}">
        <p14:creationId xmlns:p14="http://schemas.microsoft.com/office/powerpoint/2010/main" val="2014490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7" name="Rectangle 6"/>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 name="Rectangle 1"/>
          <p:cNvSpPr/>
          <p:nvPr/>
        </p:nvSpPr>
        <p:spPr>
          <a:xfrm>
            <a:off x="-17928" y="1752603"/>
            <a:ext cx="9126110" cy="4154984"/>
          </a:xfrm>
          <a:prstGeom prst="rect">
            <a:avLst/>
          </a:prstGeom>
        </p:spPr>
        <p:txBody>
          <a:bodyPr wrap="square">
            <a:spAutoFit/>
          </a:bodyPr>
          <a:lstStyle/>
          <a:p>
            <a:pPr lvl="1" algn="ctr"/>
            <a:r>
              <a:rPr lang="en-US" sz="3200" b="1" dirty="0" smtClean="0">
                <a:cs typeface="Arial" panose="020B0604020202020204" pitchFamily="34" charset="0"/>
              </a:rPr>
              <a:t>Training </a:t>
            </a:r>
            <a:r>
              <a:rPr lang="en-US" sz="3200" b="1" dirty="0">
                <a:cs typeface="Arial" panose="020B0604020202020204" pitchFamily="34" charset="0"/>
              </a:rPr>
              <a:t>Grants </a:t>
            </a:r>
            <a:r>
              <a:rPr lang="en-US" sz="3200" b="1" dirty="0" smtClean="0">
                <a:cs typeface="Arial" panose="020B0604020202020204" pitchFamily="34" charset="0"/>
              </a:rPr>
              <a:t>Database – Next Steps</a:t>
            </a:r>
          </a:p>
          <a:p>
            <a:pPr lvl="1"/>
            <a:endParaRPr lang="en-US" sz="800" b="1" dirty="0">
              <a:cs typeface="Arial" panose="020B0604020202020204" pitchFamily="34" charset="0"/>
            </a:endParaRPr>
          </a:p>
          <a:p>
            <a:pPr marL="914400" lvl="1" indent="-457200">
              <a:buFont typeface="Arial" panose="020B0604020202020204" pitchFamily="34" charset="0"/>
              <a:buChar char="•"/>
            </a:pPr>
            <a:r>
              <a:rPr lang="en-US" sz="2800" dirty="0" smtClean="0">
                <a:cs typeface="Arial" panose="020B0604020202020204" pitchFamily="34" charset="0"/>
              </a:rPr>
              <a:t>Map out new data fields/potential sources/gaps for new NIH Data Tables</a:t>
            </a:r>
          </a:p>
          <a:p>
            <a:pPr marL="914400" lvl="1" indent="-457200">
              <a:buFont typeface="Arial" panose="020B0604020202020204" pitchFamily="34" charset="0"/>
              <a:buChar char="•"/>
            </a:pPr>
            <a:r>
              <a:rPr lang="en-US" sz="2800" dirty="0" smtClean="0">
                <a:cs typeface="Arial" panose="020B0604020202020204" pitchFamily="34" charset="0"/>
              </a:rPr>
              <a:t>December 2015 – IT Executive Committee decision/recommendations</a:t>
            </a:r>
          </a:p>
          <a:p>
            <a:pPr marL="914400" lvl="1" indent="-457200">
              <a:buFont typeface="Arial" panose="020B0604020202020204" pitchFamily="34" charset="0"/>
              <a:buChar char="•"/>
            </a:pPr>
            <a:r>
              <a:rPr lang="en-US" sz="2800" dirty="0" smtClean="0">
                <a:cs typeface="Arial" panose="020B0604020202020204" pitchFamily="34" charset="0"/>
              </a:rPr>
              <a:t>Meet with Training Grant Database Steering Committee – January 2016 (</a:t>
            </a:r>
            <a:r>
              <a:rPr lang="en-US" sz="2800" i="1" dirty="0" smtClean="0">
                <a:cs typeface="Arial" panose="020B0604020202020204" pitchFamily="34" charset="0"/>
              </a:rPr>
              <a:t>See slide</a:t>
            </a:r>
            <a:r>
              <a:rPr lang="en-US" sz="2800" dirty="0" smtClean="0">
                <a:cs typeface="Arial" panose="020B0604020202020204" pitchFamily="34" charset="0"/>
              </a:rPr>
              <a:t>)</a:t>
            </a:r>
          </a:p>
          <a:p>
            <a:pPr marL="914400" lvl="1" indent="-457200">
              <a:buFont typeface="Arial" panose="020B0604020202020204" pitchFamily="34" charset="0"/>
              <a:buChar char="•"/>
            </a:pPr>
            <a:r>
              <a:rPr lang="en-US" sz="2800" dirty="0" smtClean="0">
                <a:cs typeface="Arial" panose="020B0604020202020204" pitchFamily="34" charset="0"/>
              </a:rPr>
              <a:t>Final timeline </a:t>
            </a:r>
            <a:r>
              <a:rPr lang="en-US" sz="2800" dirty="0">
                <a:cs typeface="Arial" panose="020B0604020202020204" pitchFamily="34" charset="0"/>
              </a:rPr>
              <a:t>dependent on Faculty </a:t>
            </a:r>
            <a:r>
              <a:rPr lang="en-US" sz="2800" dirty="0" smtClean="0">
                <a:cs typeface="Arial" panose="020B0604020202020204" pitchFamily="34" charset="0"/>
              </a:rPr>
              <a:t>Database - They </a:t>
            </a:r>
            <a:r>
              <a:rPr lang="en-US" sz="2800" dirty="0">
                <a:cs typeface="Arial" panose="020B0604020202020204" pitchFamily="34" charset="0"/>
              </a:rPr>
              <a:t>hope to have a vendor in place next </a:t>
            </a:r>
            <a:r>
              <a:rPr lang="en-US" sz="2800" dirty="0" smtClean="0">
                <a:cs typeface="Arial" panose="020B0604020202020204" pitchFamily="34" charset="0"/>
              </a:rPr>
              <a:t>spring</a:t>
            </a:r>
            <a:endParaRPr lang="en-US" sz="2800" dirty="0">
              <a:cs typeface="Arial" panose="020B0604020202020204" pitchFamily="34" charset="0"/>
            </a:endParaRPr>
          </a:p>
        </p:txBody>
      </p:sp>
    </p:spTree>
    <p:extLst>
      <p:ext uri="{BB962C8B-B14F-4D97-AF65-F5344CB8AC3E}">
        <p14:creationId xmlns:p14="http://schemas.microsoft.com/office/powerpoint/2010/main" val="477862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7" name="Rectangle 6"/>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 name="Rectangle 1"/>
          <p:cNvSpPr/>
          <p:nvPr/>
        </p:nvSpPr>
        <p:spPr>
          <a:xfrm>
            <a:off x="-36216" y="1679451"/>
            <a:ext cx="9126110" cy="2062103"/>
          </a:xfrm>
          <a:prstGeom prst="rect">
            <a:avLst/>
          </a:prstGeom>
        </p:spPr>
        <p:txBody>
          <a:bodyPr wrap="square">
            <a:spAutoFit/>
          </a:bodyPr>
          <a:lstStyle/>
          <a:p>
            <a:pPr lvl="1" algn="ctr"/>
            <a:r>
              <a:rPr lang="en-US" sz="3200" b="1" dirty="0" smtClean="0">
                <a:cs typeface="Arial" panose="020B0604020202020204" pitchFamily="34" charset="0"/>
              </a:rPr>
              <a:t>Training </a:t>
            </a:r>
            <a:r>
              <a:rPr lang="en-US" sz="3200" b="1" dirty="0">
                <a:cs typeface="Arial" panose="020B0604020202020204" pitchFamily="34" charset="0"/>
              </a:rPr>
              <a:t>Grants </a:t>
            </a:r>
            <a:r>
              <a:rPr lang="en-US" sz="3200" b="1" dirty="0" smtClean="0">
                <a:cs typeface="Arial" panose="020B0604020202020204" pitchFamily="34" charset="0"/>
              </a:rPr>
              <a:t>Database – Steering Committee</a:t>
            </a:r>
          </a:p>
          <a:p>
            <a:pPr lvl="1" algn="ctr"/>
            <a:endParaRPr lang="en-US" sz="3200" b="1" dirty="0" smtClean="0">
              <a:cs typeface="Arial" panose="020B0604020202020204" pitchFamily="34" charset="0"/>
            </a:endParaRPr>
          </a:p>
          <a:p>
            <a:pPr lvl="1"/>
            <a:endParaRPr lang="en-US" sz="800" b="1" dirty="0">
              <a:cs typeface="Arial" panose="020B0604020202020204" pitchFamily="34" charset="0"/>
            </a:endParaRPr>
          </a:p>
          <a:p>
            <a:pPr lvl="1"/>
            <a:endParaRPr lang="en-US" sz="2800" dirty="0" smtClean="0">
              <a:cs typeface="Arial" panose="020B0604020202020204" pitchFamily="34" charset="0"/>
            </a:endParaRPr>
          </a:p>
          <a:p>
            <a:pPr marL="914400" lvl="1" indent="-457200">
              <a:buFont typeface="Arial" panose="020B0604020202020204" pitchFamily="34" charset="0"/>
              <a:buChar char="•"/>
            </a:pPr>
            <a:endParaRPr lang="en-US" sz="2800" b="1" dirty="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78912299"/>
              </p:ext>
            </p:extLst>
          </p:nvPr>
        </p:nvGraphicFramePr>
        <p:xfrm>
          <a:off x="291570" y="2362200"/>
          <a:ext cx="8551898" cy="4206263"/>
        </p:xfrm>
        <a:graphic>
          <a:graphicData uri="http://schemas.openxmlformats.org/drawingml/2006/table">
            <a:tbl>
              <a:tblPr>
                <a:tableStyleId>{5C22544A-7EE6-4342-B048-85BDC9FD1C3A}</a:tableStyleId>
              </a:tblPr>
              <a:tblGrid>
                <a:gridCol w="1101965"/>
                <a:gridCol w="1849058"/>
                <a:gridCol w="803126"/>
                <a:gridCol w="868498"/>
                <a:gridCol w="1729990"/>
                <a:gridCol w="578998"/>
                <a:gridCol w="597676"/>
                <a:gridCol w="469269"/>
                <a:gridCol w="553318"/>
              </a:tblGrid>
              <a:tr h="360891">
                <a:tc>
                  <a:txBody>
                    <a:bodyPr/>
                    <a:lstStyle/>
                    <a:p>
                      <a:pPr algn="ctr" fontAlgn="b"/>
                      <a:r>
                        <a:rPr lang="en-US" sz="1100" b="1" u="none" strike="noStrike" dirty="0">
                          <a:solidFill>
                            <a:schemeClr val="bg1"/>
                          </a:solidFill>
                          <a:effectLst/>
                          <a:latin typeface="Arial Narrow" panose="020B0606020202030204" pitchFamily="34" charset="0"/>
                        </a:rPr>
                        <a:t>Steering Committee</a:t>
                      </a:r>
                      <a:endParaRPr lang="en-US" sz="1100" b="1" i="0" u="none" strike="noStrike" dirty="0">
                        <a:solidFill>
                          <a:schemeClr val="bg1"/>
                        </a:solidFill>
                        <a:effectLst/>
                        <a:latin typeface="Arial Narrow" panose="020B0606020202030204" pitchFamily="34" charset="0"/>
                      </a:endParaRPr>
                    </a:p>
                  </a:txBody>
                  <a:tcPr marL="6744" marR="6744" marT="6947" marB="0" anchor="b">
                    <a:solidFill>
                      <a:schemeClr val="tx2"/>
                    </a:solidFill>
                  </a:tcPr>
                </a:tc>
                <a:tc>
                  <a:txBody>
                    <a:bodyPr/>
                    <a:lstStyle/>
                    <a:p>
                      <a:pPr algn="ctr" fontAlgn="b"/>
                      <a:r>
                        <a:rPr lang="en-US" sz="1100" b="1" i="0" u="none" strike="noStrike" dirty="0">
                          <a:solidFill>
                            <a:schemeClr val="bg1"/>
                          </a:solidFill>
                          <a:effectLst/>
                          <a:latin typeface="Arial Narrow" panose="020B0606020202030204" pitchFamily="34" charset="0"/>
                        </a:rPr>
                        <a:t>Role</a:t>
                      </a:r>
                    </a:p>
                  </a:txBody>
                  <a:tcPr marL="9246" marR="9246" marT="9525" marB="0" anchor="b">
                    <a:solidFill>
                      <a:schemeClr val="tx2"/>
                    </a:solidFill>
                  </a:tcPr>
                </a:tc>
                <a:tc>
                  <a:txBody>
                    <a:bodyPr/>
                    <a:lstStyle/>
                    <a:p>
                      <a:pPr algn="ctr" fontAlgn="b"/>
                      <a:r>
                        <a:rPr lang="en-US" sz="1100" b="1" i="0" u="none" strike="noStrike" dirty="0" err="1">
                          <a:solidFill>
                            <a:schemeClr val="bg1"/>
                          </a:solidFill>
                          <a:effectLst/>
                          <a:latin typeface="Arial Narrow" panose="020B0606020202030204" pitchFamily="34" charset="0"/>
                        </a:rPr>
                        <a:t>Univ</a:t>
                      </a:r>
                      <a:r>
                        <a:rPr lang="en-US" sz="1100" b="1" i="0" u="none" strike="noStrike" dirty="0" smtClean="0">
                          <a:solidFill>
                            <a:schemeClr val="bg1"/>
                          </a:solidFill>
                          <a:effectLst/>
                          <a:latin typeface="Arial Narrow" panose="020B0606020202030204" pitchFamily="34" charset="0"/>
                        </a:rPr>
                        <a:t>/ School</a:t>
                      </a:r>
                      <a:endParaRPr lang="en-US" sz="1100" b="1" i="0" u="none" strike="noStrike" dirty="0">
                        <a:solidFill>
                          <a:schemeClr val="bg1"/>
                        </a:solidFill>
                        <a:effectLst/>
                        <a:latin typeface="Arial Narrow" panose="020B0606020202030204" pitchFamily="34" charset="0"/>
                      </a:endParaRPr>
                    </a:p>
                  </a:txBody>
                  <a:tcPr marL="9246" marR="9246" marT="9525" marB="0" anchor="b">
                    <a:solidFill>
                      <a:schemeClr val="tx2"/>
                    </a:solidFill>
                  </a:tcPr>
                </a:tc>
                <a:tc>
                  <a:txBody>
                    <a:bodyPr/>
                    <a:lstStyle/>
                    <a:p>
                      <a:pPr algn="ctr" fontAlgn="b"/>
                      <a:r>
                        <a:rPr lang="en-US" sz="1100" b="1" i="0" u="none" strike="noStrike" dirty="0">
                          <a:solidFill>
                            <a:schemeClr val="bg1"/>
                          </a:solidFill>
                          <a:effectLst/>
                          <a:latin typeface="Arial Narrow" panose="020B0606020202030204" pitchFamily="34" charset="0"/>
                        </a:rPr>
                        <a:t>Dept.</a:t>
                      </a:r>
                    </a:p>
                  </a:txBody>
                  <a:tcPr marL="9246" marR="9246" marT="9525" marB="0" anchor="b">
                    <a:solidFill>
                      <a:schemeClr val="tx2"/>
                    </a:solidFill>
                  </a:tcPr>
                </a:tc>
                <a:tc>
                  <a:txBody>
                    <a:bodyPr/>
                    <a:lstStyle/>
                    <a:p>
                      <a:pPr algn="ctr" fontAlgn="b"/>
                      <a:r>
                        <a:rPr lang="en-US" sz="1100" b="1" i="0" u="none" strike="noStrike" dirty="0">
                          <a:solidFill>
                            <a:schemeClr val="bg1"/>
                          </a:solidFill>
                          <a:effectLst/>
                          <a:latin typeface="Arial Narrow" panose="020B0606020202030204" pitchFamily="34" charset="0"/>
                        </a:rPr>
                        <a:t>Title</a:t>
                      </a:r>
                    </a:p>
                  </a:txBody>
                  <a:tcPr marL="9246" marR="9246" marT="9525" marB="0" anchor="b">
                    <a:solidFill>
                      <a:schemeClr val="tx2"/>
                    </a:solidFill>
                  </a:tcPr>
                </a:tc>
                <a:tc>
                  <a:txBody>
                    <a:bodyPr/>
                    <a:lstStyle/>
                    <a:p>
                      <a:pPr algn="ctr" fontAlgn="b"/>
                      <a:r>
                        <a:rPr lang="en-US" sz="1100" b="1" i="0" u="none" strike="noStrike" dirty="0">
                          <a:solidFill>
                            <a:schemeClr val="bg1"/>
                          </a:solidFill>
                          <a:effectLst/>
                          <a:latin typeface="Arial Narrow" panose="020B0606020202030204" pitchFamily="34" charset="0"/>
                        </a:rPr>
                        <a:t>Project Sponsor</a:t>
                      </a:r>
                    </a:p>
                  </a:txBody>
                  <a:tcPr marL="9246" marR="9246" marT="9525" marB="0" anchor="b">
                    <a:solidFill>
                      <a:schemeClr val="tx2"/>
                    </a:solidFill>
                  </a:tcPr>
                </a:tc>
                <a:tc>
                  <a:txBody>
                    <a:bodyPr/>
                    <a:lstStyle/>
                    <a:p>
                      <a:pPr algn="ctr" fontAlgn="b"/>
                      <a:r>
                        <a:rPr lang="en-US" sz="1100" b="1" i="0" u="none" strike="noStrike" dirty="0" smtClean="0">
                          <a:solidFill>
                            <a:schemeClr val="bg1"/>
                          </a:solidFill>
                          <a:effectLst/>
                          <a:latin typeface="Arial Narrow" panose="020B0606020202030204" pitchFamily="34" charset="0"/>
                        </a:rPr>
                        <a:t>SC</a:t>
                      </a:r>
                      <a:endParaRPr lang="en-US" sz="1100" b="1" i="0" u="none" strike="noStrike" dirty="0">
                        <a:solidFill>
                          <a:schemeClr val="bg1"/>
                        </a:solidFill>
                        <a:effectLst/>
                        <a:latin typeface="Arial Narrow" panose="020B0606020202030204" pitchFamily="34" charset="0"/>
                      </a:endParaRPr>
                    </a:p>
                  </a:txBody>
                  <a:tcPr marL="9246" marR="9246" marT="9525" marB="0" anchor="b">
                    <a:solidFill>
                      <a:schemeClr val="tx2"/>
                    </a:solidFill>
                  </a:tcPr>
                </a:tc>
                <a:tc>
                  <a:txBody>
                    <a:bodyPr/>
                    <a:lstStyle/>
                    <a:p>
                      <a:pPr algn="ctr" fontAlgn="b"/>
                      <a:r>
                        <a:rPr lang="en-US" sz="1100" b="1" i="0" u="none" strike="noStrike" dirty="0">
                          <a:solidFill>
                            <a:schemeClr val="bg1"/>
                          </a:solidFill>
                          <a:effectLst/>
                          <a:latin typeface="Arial Narrow" panose="020B0606020202030204" pitchFamily="34" charset="0"/>
                        </a:rPr>
                        <a:t>Core Team</a:t>
                      </a:r>
                    </a:p>
                  </a:txBody>
                  <a:tcPr marL="9246" marR="9246" marT="9525" marB="0" anchor="b">
                    <a:solidFill>
                      <a:schemeClr val="tx2"/>
                    </a:solidFill>
                  </a:tcPr>
                </a:tc>
                <a:tc>
                  <a:txBody>
                    <a:bodyPr/>
                    <a:lstStyle/>
                    <a:p>
                      <a:pPr algn="ctr" fontAlgn="b"/>
                      <a:r>
                        <a:rPr lang="en-US" sz="1100" b="1" i="0" u="none" strike="noStrike" dirty="0">
                          <a:solidFill>
                            <a:schemeClr val="bg1"/>
                          </a:solidFill>
                          <a:effectLst/>
                          <a:latin typeface="Arial Narrow" panose="020B0606020202030204" pitchFamily="34" charset="0"/>
                        </a:rPr>
                        <a:t>Extended Team</a:t>
                      </a:r>
                    </a:p>
                  </a:txBody>
                  <a:tcPr marL="9246" marR="9246" marT="9525" marB="0" anchor="b">
                    <a:solidFill>
                      <a:schemeClr val="tx2"/>
                    </a:solidFill>
                  </a:tcPr>
                </a:tc>
              </a:tr>
              <a:tr h="323934">
                <a:tc>
                  <a:txBody>
                    <a:bodyPr/>
                    <a:lstStyle/>
                    <a:p>
                      <a:pPr algn="l" fontAlgn="b"/>
                      <a:r>
                        <a:rPr lang="en-US" sz="1300" u="none" strike="noStrike" dirty="0">
                          <a:effectLst/>
                          <a:latin typeface="Arial Narrow" panose="020B0606020202030204" pitchFamily="34" charset="0"/>
                        </a:rPr>
                        <a:t>Denise McCartney</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Steering Committee</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OVCR</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AVCR</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Associate VC for Research</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a:effectLst/>
                          <a:latin typeface="Arial Narrow" panose="020B0606020202030204" pitchFamily="34" charset="0"/>
                        </a:rPr>
                        <a:t>X</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r>
              <a:tr h="537415">
                <a:tc>
                  <a:txBody>
                    <a:bodyPr/>
                    <a:lstStyle/>
                    <a:p>
                      <a:pPr algn="l" fontAlgn="b"/>
                      <a:r>
                        <a:rPr lang="en-US" sz="1300" u="none" strike="noStrike" dirty="0">
                          <a:effectLst/>
                          <a:latin typeface="Arial Narrow" panose="020B0606020202030204" pitchFamily="34" charset="0"/>
                        </a:rPr>
                        <a:t>Denise </a:t>
                      </a:r>
                      <a:r>
                        <a:rPr lang="en-US" sz="1300" u="none" strike="noStrike" dirty="0" err="1">
                          <a:effectLst/>
                          <a:latin typeface="Arial Narrow" panose="020B0606020202030204" pitchFamily="34" charset="0"/>
                        </a:rPr>
                        <a:t>Hirshbeck</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dirty="0">
                          <a:effectLst/>
                          <a:latin typeface="Arial Narrow" panose="020B0606020202030204" pitchFamily="34" charset="0"/>
                        </a:rPr>
                        <a:t>Steering Committee - IT</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CIO</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Wash U IT</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Asst. VC, University Admin &amp; Academic Computing</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a:effectLst/>
                          <a:latin typeface="Arial Narrow" panose="020B0606020202030204" pitchFamily="34" charset="0"/>
                        </a:rPr>
                        <a:t>X</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r>
              <a:tr h="323934">
                <a:tc>
                  <a:txBody>
                    <a:bodyPr/>
                    <a:lstStyle/>
                    <a:p>
                      <a:pPr algn="l" fontAlgn="b"/>
                      <a:r>
                        <a:rPr lang="en-US" sz="1300" u="none" strike="noStrike">
                          <a:effectLst/>
                          <a:latin typeface="Arial Narrow" panose="020B0606020202030204" pitchFamily="34" charset="0"/>
                        </a:rPr>
                        <a:t>Mario Castro</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dirty="0">
                          <a:effectLst/>
                          <a:latin typeface="Arial Narrow" panose="020B0606020202030204" pitchFamily="34" charset="0"/>
                        </a:rPr>
                        <a:t>Steering Committee - Faculty Rep</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dirty="0">
                          <a:effectLst/>
                          <a:latin typeface="Arial Narrow" panose="020B0606020202030204" pitchFamily="34" charset="0"/>
                        </a:rPr>
                        <a:t>Medicine</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Internal Medicine</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Professor of Medicine, Director OTG</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a:effectLst/>
                          <a:latin typeface="Arial Narrow" panose="020B0606020202030204" pitchFamily="34" charset="0"/>
                        </a:rPr>
                        <a:t>X</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r>
              <a:tr h="323934">
                <a:tc>
                  <a:txBody>
                    <a:bodyPr/>
                    <a:lstStyle/>
                    <a:p>
                      <a:pPr algn="l" fontAlgn="b"/>
                      <a:r>
                        <a:rPr lang="en-US" sz="1300" u="none" strike="noStrike">
                          <a:effectLst/>
                          <a:latin typeface="Arial Narrow" panose="020B0606020202030204" pitchFamily="34" charset="0"/>
                        </a:rPr>
                        <a:t>Jim Skeath</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Steering Committee - Faculty Rep</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dirty="0">
                          <a:effectLst/>
                          <a:latin typeface="Arial Narrow" panose="020B0606020202030204" pitchFamily="34" charset="0"/>
                        </a:rPr>
                        <a:t>Medicine</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dirty="0">
                          <a:effectLst/>
                          <a:latin typeface="Arial Narrow" panose="020B0606020202030204" pitchFamily="34" charset="0"/>
                        </a:rPr>
                        <a:t>Genetics</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l"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a:effectLst/>
                          <a:latin typeface="Arial Narrow" panose="020B0606020202030204" pitchFamily="34" charset="0"/>
                        </a:rPr>
                        <a:t>X</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r>
              <a:tr h="430674">
                <a:tc>
                  <a:txBody>
                    <a:bodyPr/>
                    <a:lstStyle/>
                    <a:p>
                      <a:pPr algn="l" fontAlgn="b"/>
                      <a:r>
                        <a:rPr lang="en-US" sz="1300" u="none" strike="noStrike">
                          <a:effectLst/>
                          <a:latin typeface="Arial Narrow" panose="020B0606020202030204" pitchFamily="34" charset="0"/>
                        </a:rPr>
                        <a:t>John Russell</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Steering Committee - DBBS Rep</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Medicine</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dirty="0">
                          <a:effectLst/>
                          <a:latin typeface="Arial Narrow" panose="020B0606020202030204" pitchFamily="34" charset="0"/>
                        </a:rPr>
                        <a:t>Developmental Biology</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dirty="0">
                          <a:effectLst/>
                          <a:latin typeface="Arial Narrow" panose="020B0606020202030204" pitchFamily="34" charset="0"/>
                        </a:rPr>
                        <a:t>Associate Dean for Graduate Education</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a:effectLst/>
                          <a:latin typeface="Arial Narrow" panose="020B0606020202030204" pitchFamily="34" charset="0"/>
                        </a:rPr>
                        <a:t>X</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a:effectLst/>
                          <a:latin typeface="Arial Narrow" panose="020B0606020202030204" pitchFamily="34" charset="0"/>
                        </a:rPr>
                        <a:t>X</a:t>
                      </a:r>
                      <a:endParaRPr lang="en-US" sz="1300" b="0" i="0" u="none" strike="noStrike">
                        <a:solidFill>
                          <a:srgbClr val="000000"/>
                        </a:solidFill>
                        <a:effectLst/>
                        <a:latin typeface="Arial Narrow" panose="020B0606020202030204" pitchFamily="34" charset="0"/>
                      </a:endParaRPr>
                    </a:p>
                  </a:txBody>
                  <a:tcPr marL="6744" marR="6744" marT="6947" marB="0" anchor="b"/>
                </a:tc>
              </a:tr>
              <a:tr h="323934">
                <a:tc>
                  <a:txBody>
                    <a:bodyPr/>
                    <a:lstStyle/>
                    <a:p>
                      <a:pPr algn="l" fontAlgn="b"/>
                      <a:r>
                        <a:rPr lang="en-US" sz="1300" u="none" strike="noStrike">
                          <a:effectLst/>
                          <a:latin typeface="Arial Narrow" panose="020B0606020202030204" pitchFamily="34" charset="0"/>
                        </a:rPr>
                        <a:t>Shelly Sakiyama-Elbert</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Steering Committee - Faculty Rep</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Engineering</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dirty="0">
                          <a:effectLst/>
                          <a:latin typeface="Arial Narrow" panose="020B0606020202030204" pitchFamily="34" charset="0"/>
                        </a:rPr>
                        <a:t>Vice Dean for Research</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a:effectLst/>
                          <a:latin typeface="Arial Narrow" panose="020B0606020202030204" pitchFamily="34" charset="0"/>
                        </a:rPr>
                        <a:t>X</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r>
              <a:tr h="323934">
                <a:tc>
                  <a:txBody>
                    <a:bodyPr/>
                    <a:lstStyle/>
                    <a:p>
                      <a:pPr algn="l" fontAlgn="b"/>
                      <a:r>
                        <a:rPr lang="en-US" sz="1300" u="none" strike="noStrike">
                          <a:effectLst/>
                          <a:latin typeface="Arial Narrow" panose="020B0606020202030204" pitchFamily="34" charset="0"/>
                        </a:rPr>
                        <a:t>Ken Keller</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Steering Committee - IT</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Arts &amp; Sciences</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IT</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dirty="0">
                          <a:effectLst/>
                          <a:latin typeface="Arial Narrow" panose="020B0606020202030204" pitchFamily="34" charset="0"/>
                        </a:rPr>
                        <a:t>Director, Arts &amp; Sciences Computing</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dirty="0">
                          <a:effectLst/>
                          <a:latin typeface="Arial Narrow" panose="020B0606020202030204" pitchFamily="34" charset="0"/>
                        </a:rPr>
                        <a:t>X</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r>
              <a:tr h="430674">
                <a:tc>
                  <a:txBody>
                    <a:bodyPr/>
                    <a:lstStyle/>
                    <a:p>
                      <a:pPr algn="l" fontAlgn="b"/>
                      <a:r>
                        <a:rPr lang="en-US" sz="1300" u="none" strike="noStrike">
                          <a:effectLst/>
                          <a:latin typeface="Arial Narrow" panose="020B0606020202030204" pitchFamily="34" charset="0"/>
                        </a:rPr>
                        <a:t>Tami Evans</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Steering Committee - School/Dept Rep</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Medicine</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Anatomy</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dirty="0">
                          <a:effectLst/>
                          <a:latin typeface="Arial Narrow" panose="020B0606020202030204" pitchFamily="34" charset="0"/>
                        </a:rPr>
                        <a:t>Pre-Clinical Business </a:t>
                      </a:r>
                      <a:r>
                        <a:rPr lang="en-US" sz="1300" u="none" strike="noStrike" dirty="0" err="1">
                          <a:effectLst/>
                          <a:latin typeface="Arial Narrow" panose="020B0606020202030204" pitchFamily="34" charset="0"/>
                        </a:rPr>
                        <a:t>Mgr</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dirty="0">
                          <a:effectLst/>
                          <a:latin typeface="Arial Narrow" panose="020B0606020202030204" pitchFamily="34" charset="0"/>
                        </a:rPr>
                        <a:t>X</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r>
              <a:tr h="430674">
                <a:tc>
                  <a:txBody>
                    <a:bodyPr/>
                    <a:lstStyle/>
                    <a:p>
                      <a:pPr algn="l" fontAlgn="b"/>
                      <a:r>
                        <a:rPr lang="en-US" sz="1300" u="none" strike="noStrike">
                          <a:effectLst/>
                          <a:latin typeface="Arial Narrow" panose="020B0606020202030204" pitchFamily="34" charset="0"/>
                        </a:rPr>
                        <a:t>Betsy Abente</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Steering Committee - School/Dept Rep</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Medicine</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Internal Medicine</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l" fontAlgn="b"/>
                      <a:r>
                        <a:rPr lang="en-US" sz="1300" u="none" strike="noStrike">
                          <a:effectLst/>
                          <a:latin typeface="Arial Narrow" panose="020B0606020202030204" pitchFamily="34" charset="0"/>
                        </a:rPr>
                        <a:t>Research Administrator, Office of Training Grants</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a:effectLst/>
                          <a:latin typeface="Arial Narrow" panose="020B0606020202030204" pitchFamily="34" charset="0"/>
                        </a:rPr>
                        <a:t>X</a:t>
                      </a:r>
                      <a:endParaRPr lang="en-US" sz="1300" b="0" i="0" u="none" strike="noStrike">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dirty="0">
                          <a:effectLst/>
                          <a:latin typeface="Arial Narrow" panose="020B0606020202030204" pitchFamily="34" charset="0"/>
                        </a:rPr>
                        <a:t>X</a:t>
                      </a:r>
                      <a:endParaRPr lang="en-US" sz="1300" b="0" i="0" u="none" strike="noStrike" dirty="0">
                        <a:solidFill>
                          <a:srgbClr val="000000"/>
                        </a:solidFill>
                        <a:effectLst/>
                        <a:latin typeface="Arial Narrow" panose="020B0606020202030204" pitchFamily="34" charset="0"/>
                      </a:endParaRPr>
                    </a:p>
                  </a:txBody>
                  <a:tcPr marL="6744" marR="6744" marT="6947" marB="0" anchor="b"/>
                </a:tc>
                <a:tc>
                  <a:txBody>
                    <a:bodyPr/>
                    <a:lstStyle/>
                    <a:p>
                      <a:pPr algn="ctr" fontAlgn="b"/>
                      <a:r>
                        <a:rPr lang="en-US" sz="1300" u="none" strike="noStrike" dirty="0">
                          <a:effectLst/>
                          <a:latin typeface="Arial Narrow" panose="020B0606020202030204" pitchFamily="34" charset="0"/>
                        </a:rPr>
                        <a:t>X</a:t>
                      </a:r>
                      <a:endParaRPr lang="en-US" sz="1300" b="0" i="0" u="none" strike="noStrike" dirty="0">
                        <a:solidFill>
                          <a:srgbClr val="000000"/>
                        </a:solidFill>
                        <a:effectLst/>
                        <a:latin typeface="Arial Narrow" panose="020B0606020202030204" pitchFamily="34" charset="0"/>
                      </a:endParaRPr>
                    </a:p>
                  </a:txBody>
                  <a:tcPr marL="6744" marR="6744" marT="6947" marB="0" anchor="b"/>
                </a:tc>
              </a:tr>
            </a:tbl>
          </a:graphicData>
        </a:graphic>
      </p:graphicFrame>
    </p:spTree>
    <p:extLst>
      <p:ext uri="{BB962C8B-B14F-4D97-AF65-F5344CB8AC3E}">
        <p14:creationId xmlns:p14="http://schemas.microsoft.com/office/powerpoint/2010/main" val="3791273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7" name="Rectangle 6"/>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 name="Rectangle 1"/>
          <p:cNvSpPr/>
          <p:nvPr/>
        </p:nvSpPr>
        <p:spPr>
          <a:xfrm>
            <a:off x="-17928" y="1598720"/>
            <a:ext cx="9009530" cy="5432256"/>
          </a:xfrm>
          <a:prstGeom prst="rect">
            <a:avLst/>
          </a:prstGeom>
        </p:spPr>
        <p:txBody>
          <a:bodyPr wrap="square" lIns="0">
            <a:spAutoFit/>
          </a:bodyPr>
          <a:lstStyle/>
          <a:p>
            <a:pPr lvl="1" algn="ctr"/>
            <a:r>
              <a:rPr lang="en-US" sz="3200" b="1" dirty="0" smtClean="0">
                <a:cs typeface="Arial" panose="020B0604020202020204" pitchFamily="34" charset="0"/>
              </a:rPr>
              <a:t>NIH </a:t>
            </a:r>
            <a:r>
              <a:rPr lang="en-US" sz="3200" b="1" dirty="0" err="1" smtClean="0">
                <a:cs typeface="Arial" panose="020B0604020202020204" pitchFamily="34" charset="0"/>
              </a:rPr>
              <a:t>xTRACT</a:t>
            </a:r>
            <a:r>
              <a:rPr lang="en-US" sz="3200" b="1" dirty="0" smtClean="0">
                <a:cs typeface="Arial" panose="020B0604020202020204" pitchFamily="34" charset="0"/>
              </a:rPr>
              <a:t>/New Data Tables</a:t>
            </a:r>
          </a:p>
          <a:p>
            <a:pPr lvl="1"/>
            <a:r>
              <a:rPr lang="en-US" sz="2400" b="1" u="sng" dirty="0" err="1" smtClean="0">
                <a:cs typeface="Arial" panose="020B0604020202020204" pitchFamily="34" charset="0"/>
              </a:rPr>
              <a:t>xTRACT</a:t>
            </a:r>
            <a:endParaRPr lang="en-US" sz="2400" b="1" u="sng" dirty="0" smtClean="0">
              <a:cs typeface="Arial" panose="020B0604020202020204" pitchFamily="34" charset="0"/>
            </a:endParaRPr>
          </a:p>
          <a:p>
            <a:pPr lvl="1" algn="ctr"/>
            <a:endParaRPr lang="en-US" sz="300" b="1" dirty="0" smtClean="0">
              <a:cs typeface="Arial" panose="020B0604020202020204" pitchFamily="34" charset="0"/>
            </a:endParaRPr>
          </a:p>
          <a:p>
            <a:pPr marL="914400" lvl="1" indent="-457200">
              <a:buFont typeface="Arial" panose="020B0604020202020204" pitchFamily="34" charset="0"/>
              <a:buChar char="•"/>
            </a:pPr>
            <a:r>
              <a:rPr lang="en-US" sz="2400" dirty="0" smtClean="0">
                <a:cs typeface="Arial" panose="020B0604020202020204" pitchFamily="34" charset="0"/>
              </a:rPr>
              <a:t>NIH launched this application 10/16 (</a:t>
            </a:r>
            <a:r>
              <a:rPr lang="en-US" sz="2400" dirty="0" err="1" smtClean="0">
                <a:cs typeface="Arial" panose="020B0604020202020204" pitchFamily="34" charset="0"/>
              </a:rPr>
              <a:t>eRA</a:t>
            </a:r>
            <a:r>
              <a:rPr lang="en-US" sz="2400" dirty="0" smtClean="0">
                <a:cs typeface="Arial" panose="020B0604020202020204" pitchFamily="34" charset="0"/>
              </a:rPr>
              <a:t> Commons)</a:t>
            </a:r>
          </a:p>
          <a:p>
            <a:pPr marL="914400" lvl="1" indent="-457200">
              <a:buFont typeface="Arial" panose="020B0604020202020204" pitchFamily="34" charset="0"/>
              <a:buChar char="•"/>
            </a:pPr>
            <a:r>
              <a:rPr lang="en-US" sz="2400" dirty="0" smtClean="0">
                <a:cs typeface="Arial" panose="020B0604020202020204" pitchFamily="34" charset="0"/>
              </a:rPr>
              <a:t>Mini-data set</a:t>
            </a:r>
          </a:p>
          <a:p>
            <a:pPr marL="914400" lvl="1" indent="-457200">
              <a:buFont typeface="Arial" panose="020B0604020202020204" pitchFamily="34" charset="0"/>
              <a:buChar char="•"/>
            </a:pPr>
            <a:r>
              <a:rPr lang="en-US" sz="2400" dirty="0">
                <a:cs typeface="Arial" panose="020B0604020202020204" pitchFamily="34" charset="0"/>
              </a:rPr>
              <a:t>C</a:t>
            </a:r>
            <a:r>
              <a:rPr lang="en-US" sz="2400" dirty="0" smtClean="0">
                <a:cs typeface="Arial" panose="020B0604020202020204" pitchFamily="34" charset="0"/>
              </a:rPr>
              <a:t>urrently supports: T32, TL1, T90/R90, and T15 progress reports and grant applications </a:t>
            </a:r>
            <a:r>
              <a:rPr lang="en-US" sz="2400" b="1" dirty="0" smtClean="0">
                <a:cs typeface="Arial" panose="020B0604020202020204" pitchFamily="34" charset="0"/>
              </a:rPr>
              <a:t>only</a:t>
            </a:r>
          </a:p>
          <a:p>
            <a:pPr marL="914400" lvl="1" indent="-457200">
              <a:buFont typeface="Arial" panose="020B0604020202020204" pitchFamily="34" charset="0"/>
              <a:buChar char="•"/>
            </a:pPr>
            <a:r>
              <a:rPr lang="en-US" sz="2400" dirty="0" smtClean="0">
                <a:cs typeface="Arial" panose="020B0604020202020204" pitchFamily="34" charset="0"/>
              </a:rPr>
              <a:t>Piloted – You can use, but not required in FY 2016</a:t>
            </a:r>
          </a:p>
          <a:p>
            <a:pPr lvl="1"/>
            <a:endParaRPr lang="en-US" sz="2400" b="1" u="sng" dirty="0">
              <a:cs typeface="Arial" panose="020B0604020202020204" pitchFamily="34" charset="0"/>
            </a:endParaRPr>
          </a:p>
          <a:p>
            <a:pPr lvl="1"/>
            <a:r>
              <a:rPr lang="en-US" sz="2400" b="1" u="sng" dirty="0" smtClean="0">
                <a:cs typeface="Arial" panose="020B0604020202020204" pitchFamily="34" charset="0"/>
              </a:rPr>
              <a:t>New Data Tables </a:t>
            </a:r>
            <a:r>
              <a:rPr lang="en-US" sz="2400" dirty="0" smtClean="0">
                <a:cs typeface="Arial" panose="020B0604020202020204" pitchFamily="34" charset="0"/>
              </a:rPr>
              <a:t>- All training grants must use new datatables:</a:t>
            </a:r>
          </a:p>
          <a:p>
            <a:pPr marL="1371600" lvl="2" indent="-457200">
              <a:buFont typeface="Courier New" panose="02070309020205020404" pitchFamily="49" charset="0"/>
              <a:buChar char="o"/>
            </a:pPr>
            <a:r>
              <a:rPr lang="en-US" sz="2400" dirty="0">
                <a:cs typeface="Arial" panose="020B0604020202020204" pitchFamily="34" charset="0"/>
              </a:rPr>
              <a:t>RPPRs due </a:t>
            </a:r>
            <a:r>
              <a:rPr lang="en-US" sz="2400" b="1" dirty="0">
                <a:cs typeface="Arial" panose="020B0604020202020204" pitchFamily="34" charset="0"/>
              </a:rPr>
              <a:t>December 1, 2015  </a:t>
            </a:r>
            <a:r>
              <a:rPr lang="en-US" sz="2400" dirty="0">
                <a:cs typeface="Arial" panose="020B0604020202020204" pitchFamily="34" charset="0"/>
              </a:rPr>
              <a:t>and after </a:t>
            </a:r>
            <a:r>
              <a:rPr lang="en-US" sz="2400" dirty="0" smtClean="0">
                <a:cs typeface="Arial" panose="020B0604020202020204" pitchFamily="34" charset="0"/>
              </a:rPr>
              <a:t>(</a:t>
            </a:r>
            <a:r>
              <a:rPr lang="en-US" sz="2400" dirty="0">
                <a:cs typeface="Arial" panose="020B0604020202020204" pitchFamily="34" charset="0"/>
              </a:rPr>
              <a:t>Table </a:t>
            </a:r>
            <a:r>
              <a:rPr lang="en-US" sz="2400" dirty="0" smtClean="0">
                <a:cs typeface="Arial" panose="020B0604020202020204" pitchFamily="34" charset="0"/>
              </a:rPr>
              <a:t>8ABC) – Similar to old table 12AB</a:t>
            </a:r>
            <a:endParaRPr lang="en-US" sz="2400" dirty="0">
              <a:cs typeface="Arial" panose="020B0604020202020204" pitchFamily="34" charset="0"/>
            </a:endParaRPr>
          </a:p>
          <a:p>
            <a:pPr marL="1371600" lvl="2" indent="-457200">
              <a:buFont typeface="Courier New" panose="02070309020205020404" pitchFamily="49" charset="0"/>
              <a:buChar char="o"/>
            </a:pPr>
            <a:r>
              <a:rPr lang="en-US" sz="2400" dirty="0" smtClean="0">
                <a:cs typeface="Arial" panose="020B0604020202020204" pitchFamily="34" charset="0"/>
              </a:rPr>
              <a:t>New and renewal applications:  New data tables not </a:t>
            </a:r>
            <a:r>
              <a:rPr lang="en-US" sz="2400" i="1" dirty="0" smtClean="0">
                <a:cs typeface="Arial" panose="020B0604020202020204" pitchFamily="34" charset="0"/>
              </a:rPr>
              <a:t>required</a:t>
            </a:r>
            <a:r>
              <a:rPr lang="en-US" sz="2400" dirty="0" smtClean="0">
                <a:cs typeface="Arial" panose="020B0604020202020204" pitchFamily="34" charset="0"/>
              </a:rPr>
              <a:t> until </a:t>
            </a:r>
            <a:r>
              <a:rPr lang="en-US" sz="2400" b="1" dirty="0" smtClean="0">
                <a:cs typeface="Arial" panose="020B0604020202020204" pitchFamily="34" charset="0"/>
              </a:rPr>
              <a:t>May 25, 2016 </a:t>
            </a:r>
            <a:r>
              <a:rPr lang="en-US" sz="2400" dirty="0" smtClean="0">
                <a:cs typeface="Arial" panose="020B0604020202020204" pitchFamily="34" charset="0"/>
              </a:rPr>
              <a:t>deadlines</a:t>
            </a:r>
          </a:p>
          <a:p>
            <a:pPr lvl="2"/>
            <a:endParaRPr lang="en-US" sz="2400" dirty="0">
              <a:cs typeface="Arial" panose="020B0604020202020204" pitchFamily="34" charset="0"/>
            </a:endParaRPr>
          </a:p>
        </p:txBody>
      </p:sp>
    </p:spTree>
    <p:extLst>
      <p:ext uri="{BB962C8B-B14F-4D97-AF65-F5344CB8AC3E}">
        <p14:creationId xmlns:p14="http://schemas.microsoft.com/office/powerpoint/2010/main" val="1488178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7" name="Rectangle 6"/>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 name="Rectangle 1"/>
          <p:cNvSpPr/>
          <p:nvPr/>
        </p:nvSpPr>
        <p:spPr>
          <a:xfrm>
            <a:off x="16426" y="1562549"/>
            <a:ext cx="9136540" cy="5832366"/>
          </a:xfrm>
          <a:prstGeom prst="rect">
            <a:avLst/>
          </a:prstGeom>
        </p:spPr>
        <p:txBody>
          <a:bodyPr wrap="square">
            <a:spAutoFit/>
          </a:bodyPr>
          <a:lstStyle/>
          <a:p>
            <a:pPr lvl="1" algn="ctr"/>
            <a:r>
              <a:rPr lang="en-US" sz="2800" b="1" dirty="0" smtClean="0">
                <a:cs typeface="Arial" panose="020B0604020202020204" pitchFamily="34" charset="0"/>
              </a:rPr>
              <a:t>NIH </a:t>
            </a:r>
            <a:r>
              <a:rPr lang="en-US" sz="2800" b="1" dirty="0" err="1" smtClean="0">
                <a:cs typeface="Arial" panose="020B0604020202020204" pitchFamily="34" charset="0"/>
              </a:rPr>
              <a:t>xTRACT</a:t>
            </a:r>
            <a:r>
              <a:rPr lang="en-US" sz="2800" b="1" dirty="0" smtClean="0">
                <a:cs typeface="Arial" panose="020B0604020202020204" pitchFamily="34" charset="0"/>
              </a:rPr>
              <a:t>/New Data Tables</a:t>
            </a:r>
          </a:p>
          <a:p>
            <a:pPr lvl="1"/>
            <a:r>
              <a:rPr lang="en-US" sz="2800" b="1" dirty="0" smtClean="0">
                <a:cs typeface="Arial" panose="020B0604020202020204" pitchFamily="34" charset="0"/>
              </a:rPr>
              <a:t>The Good:</a:t>
            </a:r>
          </a:p>
          <a:p>
            <a:pPr lvl="1"/>
            <a:endParaRPr lang="en-US" sz="1100" b="1" dirty="0" smtClean="0">
              <a:cs typeface="Arial" panose="020B0604020202020204" pitchFamily="34" charset="0"/>
            </a:endParaRPr>
          </a:p>
          <a:p>
            <a:pPr lvl="1"/>
            <a:r>
              <a:rPr lang="en-US" sz="2400" b="1" u="sng" dirty="0" err="1" smtClean="0">
                <a:cs typeface="Arial" panose="020B0604020202020204" pitchFamily="34" charset="0"/>
              </a:rPr>
              <a:t>xTRACT</a:t>
            </a:r>
            <a:endParaRPr lang="en-US" sz="2400" b="1" u="sng"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Prepopulated </a:t>
            </a:r>
            <a:r>
              <a:rPr lang="en-US" sz="2400" dirty="0">
                <a:cs typeface="Arial" panose="020B0604020202020204" pitchFamily="34" charset="0"/>
              </a:rPr>
              <a:t>data (Trainee </a:t>
            </a:r>
            <a:r>
              <a:rPr lang="en-US" sz="2400" dirty="0" smtClean="0">
                <a:cs typeface="Arial" panose="020B0604020202020204" pitchFamily="34" charset="0"/>
              </a:rPr>
              <a:t>names</a:t>
            </a:r>
            <a:r>
              <a:rPr lang="en-US" sz="2400" dirty="0">
                <a:cs typeface="Arial" panose="020B0604020202020204" pitchFamily="34" charset="0"/>
              </a:rPr>
              <a:t>, institutions, NIH </a:t>
            </a:r>
            <a:r>
              <a:rPr lang="en-US" sz="2400" dirty="0" smtClean="0">
                <a:cs typeface="Arial" panose="020B0604020202020204" pitchFamily="34" charset="0"/>
              </a:rPr>
              <a:t>support</a:t>
            </a:r>
            <a:r>
              <a:rPr lang="en-US" sz="2400" dirty="0">
                <a:cs typeface="Arial" panose="020B0604020202020204" pitchFamily="34" charset="0"/>
              </a:rPr>
              <a:t>)</a:t>
            </a:r>
          </a:p>
          <a:p>
            <a:pPr marL="800100" lvl="1" indent="-342900">
              <a:buFont typeface="Arial" panose="020B0604020202020204" pitchFamily="34" charset="0"/>
              <a:buChar char="•"/>
            </a:pPr>
            <a:r>
              <a:rPr lang="en-US" sz="2400" dirty="0" smtClean="0">
                <a:cs typeface="Arial" panose="020B0604020202020204" pitchFamily="34" charset="0"/>
              </a:rPr>
              <a:t>Tracks and stores data on the careers of trainees (can search via </a:t>
            </a:r>
            <a:r>
              <a:rPr lang="en-US" sz="2400" dirty="0" err="1" smtClean="0">
                <a:cs typeface="Arial" panose="020B0604020202020204" pitchFamily="34" charset="0"/>
              </a:rPr>
              <a:t>eRA</a:t>
            </a:r>
            <a:r>
              <a:rPr lang="en-US" sz="2400" dirty="0" smtClean="0">
                <a:cs typeface="Arial" panose="020B0604020202020204" pitchFamily="34" charset="0"/>
              </a:rPr>
              <a:t> Commons or enter in </a:t>
            </a:r>
            <a:r>
              <a:rPr lang="en-US" sz="2400" dirty="0" err="1" smtClean="0">
                <a:cs typeface="Arial" panose="020B0604020202020204" pitchFamily="34" charset="0"/>
              </a:rPr>
              <a:t>xTRACT</a:t>
            </a:r>
            <a:r>
              <a:rPr lang="en-US" sz="2400" dirty="0" smtClean="0">
                <a:cs typeface="Arial" panose="020B0604020202020204" pitchFamily="34" charset="0"/>
              </a:rPr>
              <a:t> manually)</a:t>
            </a:r>
          </a:p>
          <a:p>
            <a:pPr marL="800100" lvl="1" indent="-342900">
              <a:buFont typeface="Arial" panose="020B0604020202020204" pitchFamily="34" charset="0"/>
              <a:buChar char="•"/>
            </a:pPr>
            <a:r>
              <a:rPr lang="en-US" sz="2400" dirty="0" smtClean="0">
                <a:cs typeface="Arial" panose="020B0604020202020204" pitchFamily="34" charset="0"/>
              </a:rPr>
              <a:t>Automatically formats and creates tables</a:t>
            </a:r>
          </a:p>
          <a:p>
            <a:pPr lvl="1"/>
            <a:endParaRPr lang="en-US" sz="1000" dirty="0" smtClean="0">
              <a:cs typeface="Arial" panose="020B0604020202020204" pitchFamily="34" charset="0"/>
            </a:endParaRPr>
          </a:p>
          <a:p>
            <a:pPr lvl="1"/>
            <a:r>
              <a:rPr lang="en-US" sz="2400" b="1" u="sng" dirty="0" smtClean="0">
                <a:cs typeface="Arial" panose="020B0604020202020204" pitchFamily="34" charset="0"/>
              </a:rPr>
              <a:t>Data Tables</a:t>
            </a:r>
          </a:p>
          <a:p>
            <a:pPr marL="800100" lvl="1" indent="-342900">
              <a:buFont typeface="Arial" panose="020B0604020202020204" pitchFamily="34" charset="0"/>
              <a:buChar char="•"/>
            </a:pPr>
            <a:r>
              <a:rPr lang="en-US" sz="2400" dirty="0"/>
              <a:t>Less redundant; won’t need to </a:t>
            </a:r>
            <a:r>
              <a:rPr lang="en-US" sz="2400" dirty="0" smtClean="0"/>
              <a:t>compare </a:t>
            </a:r>
            <a:r>
              <a:rPr lang="en-US" sz="2400" dirty="0"/>
              <a:t>several tables against each other. (e.g. URMs only </a:t>
            </a:r>
            <a:r>
              <a:rPr lang="en-US" sz="2400" dirty="0" smtClean="0"/>
              <a:t>identified </a:t>
            </a:r>
            <a:r>
              <a:rPr lang="en-US" sz="2400" dirty="0"/>
              <a:t>once and as a </a:t>
            </a:r>
            <a:r>
              <a:rPr lang="en-US" sz="2400" dirty="0" smtClean="0"/>
              <a:t>%)</a:t>
            </a:r>
          </a:p>
          <a:p>
            <a:pPr marL="800100" lvl="1" indent="-342900">
              <a:buFont typeface="Arial" panose="020B0604020202020204" pitchFamily="34" charset="0"/>
              <a:buChar char="•"/>
            </a:pPr>
            <a:r>
              <a:rPr lang="en-US" sz="2400" dirty="0" smtClean="0"/>
              <a:t>Don’t </a:t>
            </a:r>
            <a:r>
              <a:rPr lang="en-US" sz="2400" dirty="0"/>
              <a:t>have to track “disadvantaged” </a:t>
            </a:r>
            <a:r>
              <a:rPr lang="en-US" sz="2400" dirty="0" smtClean="0"/>
              <a:t>anymore</a:t>
            </a:r>
          </a:p>
          <a:p>
            <a:pPr marL="800100" lvl="1" indent="-342900">
              <a:buFont typeface="Arial" panose="020B0604020202020204" pitchFamily="34" charset="0"/>
              <a:buChar char="•"/>
            </a:pPr>
            <a:r>
              <a:rPr lang="en-US" sz="2400" dirty="0" smtClean="0"/>
              <a:t>No </a:t>
            </a:r>
            <a:r>
              <a:rPr lang="en-US" sz="2400" dirty="0"/>
              <a:t>longer need to collect GRE, </a:t>
            </a:r>
            <a:r>
              <a:rPr lang="en-US" sz="2400" dirty="0" smtClean="0"/>
              <a:t>MCAT, scores/percentiles</a:t>
            </a:r>
          </a:p>
          <a:p>
            <a:pPr marL="800100" lvl="1" indent="-342900">
              <a:buFont typeface="Arial" panose="020B0604020202020204" pitchFamily="34" charset="0"/>
              <a:buChar char="•"/>
            </a:pPr>
            <a:r>
              <a:rPr lang="en-US" sz="2400" dirty="0" smtClean="0"/>
              <a:t>Only need to track those on TG for 15 years</a:t>
            </a:r>
          </a:p>
          <a:p>
            <a:pPr lvl="1"/>
            <a:endParaRPr lang="en-US" sz="2400" dirty="0" smtClean="0">
              <a:cs typeface="Arial" panose="020B0604020202020204" pitchFamily="34" charset="0"/>
            </a:endParaRPr>
          </a:p>
        </p:txBody>
      </p:sp>
    </p:spTree>
    <p:extLst>
      <p:ext uri="{BB962C8B-B14F-4D97-AF65-F5344CB8AC3E}">
        <p14:creationId xmlns:p14="http://schemas.microsoft.com/office/powerpoint/2010/main" val="3953451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7" name="Rectangle 6"/>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 name="Rectangle 1"/>
          <p:cNvSpPr/>
          <p:nvPr/>
        </p:nvSpPr>
        <p:spPr>
          <a:xfrm>
            <a:off x="26894" y="1598723"/>
            <a:ext cx="8659906" cy="5139869"/>
          </a:xfrm>
          <a:prstGeom prst="rect">
            <a:avLst/>
          </a:prstGeom>
        </p:spPr>
        <p:txBody>
          <a:bodyPr wrap="square">
            <a:spAutoFit/>
          </a:bodyPr>
          <a:lstStyle/>
          <a:p>
            <a:pPr lvl="1" algn="ctr"/>
            <a:r>
              <a:rPr lang="en-US" sz="3200" b="1" dirty="0" smtClean="0">
                <a:cs typeface="Arial" panose="020B0604020202020204" pitchFamily="34" charset="0"/>
              </a:rPr>
              <a:t>New Data Tables</a:t>
            </a:r>
          </a:p>
          <a:p>
            <a:pPr lvl="1"/>
            <a:endParaRPr lang="en-US" sz="400" dirty="0" smtClean="0">
              <a:cs typeface="Arial" panose="020B0604020202020204" pitchFamily="34" charset="0"/>
            </a:endParaRPr>
          </a:p>
          <a:p>
            <a:pPr lvl="1"/>
            <a:r>
              <a:rPr lang="en-US" sz="2400" b="1" dirty="0" smtClean="0">
                <a:cs typeface="Arial" panose="020B0604020202020204" pitchFamily="34" charset="0"/>
              </a:rPr>
              <a:t>The Bad:</a:t>
            </a:r>
          </a:p>
          <a:p>
            <a:pPr lvl="1"/>
            <a:endParaRPr lang="en-US" sz="1200" b="1"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Still </a:t>
            </a:r>
            <a:r>
              <a:rPr lang="en-US" sz="2400" dirty="0">
                <a:cs typeface="Arial" panose="020B0604020202020204" pitchFamily="34" charset="0"/>
              </a:rPr>
              <a:t>need to track number of postdocs (and </a:t>
            </a:r>
            <a:r>
              <a:rPr lang="en-US" sz="2400" dirty="0" err="1">
                <a:cs typeface="Arial" panose="020B0604020202020204" pitchFamily="34" charset="0"/>
              </a:rPr>
              <a:t>predocs</a:t>
            </a:r>
            <a:r>
              <a:rPr lang="en-US" sz="2400" dirty="0">
                <a:cs typeface="Arial" panose="020B0604020202020204" pitchFamily="34" charset="0"/>
              </a:rPr>
              <a:t>) that applied to </a:t>
            </a:r>
            <a:r>
              <a:rPr lang="en-US" sz="2400" dirty="0" smtClean="0">
                <a:cs typeface="Arial" panose="020B0604020202020204" pitchFamily="34" charset="0"/>
              </a:rPr>
              <a:t>programs/Departments </a:t>
            </a:r>
            <a:r>
              <a:rPr lang="en-US" sz="2400" dirty="0">
                <a:cs typeface="Arial" panose="020B0604020202020204" pitchFamily="34" charset="0"/>
              </a:rPr>
              <a:t>– </a:t>
            </a:r>
            <a:r>
              <a:rPr lang="en-US" sz="2400" dirty="0" smtClean="0">
                <a:cs typeface="Arial" panose="020B0604020202020204" pitchFamily="34" charset="0"/>
              </a:rPr>
              <a:t>This is </a:t>
            </a:r>
            <a:r>
              <a:rPr lang="en-US" sz="2400" dirty="0">
                <a:cs typeface="Arial" panose="020B0604020202020204" pitchFamily="34" charset="0"/>
              </a:rPr>
              <a:t>not universally tracked at </a:t>
            </a:r>
            <a:r>
              <a:rPr lang="en-US" sz="2400" dirty="0" smtClean="0">
                <a:cs typeface="Arial" panose="020B0604020202020204" pitchFamily="34" charset="0"/>
              </a:rPr>
              <a:t>WU</a:t>
            </a:r>
          </a:p>
          <a:p>
            <a:pPr marL="800100" lvl="1" indent="-342900">
              <a:buFont typeface="Arial" panose="020B0604020202020204" pitchFamily="34" charset="0"/>
              <a:buChar char="•"/>
            </a:pPr>
            <a:r>
              <a:rPr lang="en-US" sz="2400" dirty="0" smtClean="0">
                <a:cs typeface="Arial" panose="020B0604020202020204" pitchFamily="34" charset="0"/>
              </a:rPr>
              <a:t>New </a:t>
            </a:r>
            <a:r>
              <a:rPr lang="en-US" sz="2400" dirty="0">
                <a:cs typeface="Arial" panose="020B0604020202020204" pitchFamily="34" charset="0"/>
              </a:rPr>
              <a:t>“Pesky” fields: </a:t>
            </a:r>
          </a:p>
          <a:p>
            <a:pPr marL="1257300" lvl="2" indent="-342900">
              <a:buFont typeface="Courier New" panose="02070309020205020404" pitchFamily="49" charset="0"/>
              <a:buChar char="o"/>
            </a:pPr>
            <a:r>
              <a:rPr lang="en-US" sz="2000" dirty="0" smtClean="0">
                <a:cs typeface="Arial" panose="020B0604020202020204" pitchFamily="34" charset="0"/>
              </a:rPr>
              <a:t>Need to track mean months of prior full time research experience for </a:t>
            </a:r>
            <a:r>
              <a:rPr lang="en-US" sz="2000" dirty="0" err="1" smtClean="0">
                <a:cs typeface="Arial" panose="020B0604020202020204" pitchFamily="34" charset="0"/>
              </a:rPr>
              <a:t>predocs</a:t>
            </a:r>
            <a:endParaRPr lang="en-US" sz="2000" dirty="0">
              <a:cs typeface="Arial" panose="020B0604020202020204" pitchFamily="34" charset="0"/>
            </a:endParaRPr>
          </a:p>
          <a:p>
            <a:pPr marL="1257300" lvl="2" indent="-342900">
              <a:buFont typeface="Courier New" panose="02070309020205020404" pitchFamily="49" charset="0"/>
              <a:buChar char="o"/>
            </a:pPr>
            <a:r>
              <a:rPr lang="en-US" sz="2000" dirty="0" smtClean="0">
                <a:cs typeface="Arial" panose="020B0604020202020204" pitchFamily="34" charset="0"/>
              </a:rPr>
              <a:t>Need </a:t>
            </a:r>
            <a:r>
              <a:rPr lang="en-US" sz="2000" dirty="0">
                <a:cs typeface="Arial" panose="020B0604020202020204" pitchFamily="34" charset="0"/>
              </a:rPr>
              <a:t>to track both initial </a:t>
            </a:r>
            <a:r>
              <a:rPr lang="en-US" sz="2000" b="1" i="1" dirty="0">
                <a:cs typeface="Arial" panose="020B0604020202020204" pitchFamily="34" charset="0"/>
              </a:rPr>
              <a:t>AND</a:t>
            </a:r>
            <a:r>
              <a:rPr lang="en-US" sz="2000" dirty="0">
                <a:cs typeface="Arial" panose="020B0604020202020204" pitchFamily="34" charset="0"/>
              </a:rPr>
              <a:t> current employment of </a:t>
            </a:r>
            <a:r>
              <a:rPr lang="en-US" sz="2000" dirty="0" smtClean="0">
                <a:cs typeface="Arial" panose="020B0604020202020204" pitchFamily="34" charset="0"/>
              </a:rPr>
              <a:t>past trainees</a:t>
            </a:r>
          </a:p>
          <a:p>
            <a:pPr marL="1257300" lvl="2" indent="-342900">
              <a:buFont typeface="Courier New" panose="02070309020205020404" pitchFamily="49" charset="0"/>
              <a:buChar char="o"/>
            </a:pPr>
            <a:r>
              <a:rPr lang="en-US" sz="2000" dirty="0" smtClean="0">
                <a:cs typeface="Arial" panose="020B0604020202020204" pitchFamily="34" charset="0"/>
              </a:rPr>
              <a:t>Need to track ALL Grants/Role/Year Awarded for Past Trainees  on grant (15 years)</a:t>
            </a:r>
          </a:p>
          <a:p>
            <a:pPr marL="800100" lvl="1" indent="-342900">
              <a:buFont typeface="Arial" panose="020B0604020202020204" pitchFamily="34" charset="0"/>
              <a:buChar char="•"/>
            </a:pPr>
            <a:r>
              <a:rPr lang="en-US" sz="2400" dirty="0" smtClean="0">
                <a:cs typeface="Arial" panose="020B0604020202020204" pitchFamily="34" charset="0"/>
              </a:rPr>
              <a:t>Trainee </a:t>
            </a:r>
            <a:r>
              <a:rPr lang="en-US" sz="2400" dirty="0">
                <a:cs typeface="Arial" panose="020B0604020202020204" pitchFamily="34" charset="0"/>
              </a:rPr>
              <a:t>data a bit confusing; depending on their role/funding need to track  for either current, 5, 10 or 15 years</a:t>
            </a:r>
          </a:p>
        </p:txBody>
      </p:sp>
    </p:spTree>
    <p:extLst>
      <p:ext uri="{BB962C8B-B14F-4D97-AF65-F5344CB8AC3E}">
        <p14:creationId xmlns:p14="http://schemas.microsoft.com/office/powerpoint/2010/main" val="1893691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7" name="Rectangle 6"/>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 name="Rectangle 1"/>
          <p:cNvSpPr/>
          <p:nvPr/>
        </p:nvSpPr>
        <p:spPr>
          <a:xfrm>
            <a:off x="26894" y="1598723"/>
            <a:ext cx="8964707" cy="6155531"/>
          </a:xfrm>
          <a:prstGeom prst="rect">
            <a:avLst/>
          </a:prstGeom>
        </p:spPr>
        <p:txBody>
          <a:bodyPr wrap="square">
            <a:spAutoFit/>
          </a:bodyPr>
          <a:lstStyle/>
          <a:p>
            <a:pPr lvl="1" algn="ctr"/>
            <a:r>
              <a:rPr lang="en-US" sz="3200" b="1" dirty="0" smtClean="0">
                <a:cs typeface="Arial" panose="020B0604020202020204" pitchFamily="34" charset="0"/>
              </a:rPr>
              <a:t>NIH </a:t>
            </a:r>
            <a:r>
              <a:rPr lang="en-US" sz="3200" b="1" dirty="0" err="1" smtClean="0">
                <a:cs typeface="Arial" panose="020B0604020202020204" pitchFamily="34" charset="0"/>
              </a:rPr>
              <a:t>xTRACT</a:t>
            </a:r>
            <a:r>
              <a:rPr lang="en-US" sz="3200" b="1" dirty="0" smtClean="0">
                <a:cs typeface="Arial" panose="020B0604020202020204" pitchFamily="34" charset="0"/>
              </a:rPr>
              <a:t>/New Data Tables</a:t>
            </a:r>
          </a:p>
          <a:p>
            <a:pPr lvl="1" algn="ctr"/>
            <a:endParaRPr lang="en-US" b="1" dirty="0">
              <a:cs typeface="Arial" panose="020B0604020202020204" pitchFamily="34" charset="0"/>
            </a:endParaRPr>
          </a:p>
          <a:p>
            <a:pPr lvl="1" algn="ctr"/>
            <a:r>
              <a:rPr lang="en-US" sz="3200" b="1" dirty="0" smtClean="0">
                <a:cs typeface="Arial" panose="020B0604020202020204" pitchFamily="34" charset="0"/>
              </a:rPr>
              <a:t>Resources:</a:t>
            </a:r>
          </a:p>
          <a:p>
            <a:pPr lvl="1" algn="ctr"/>
            <a:r>
              <a:rPr lang="en-US" sz="2400" dirty="0" smtClean="0">
                <a:cs typeface="Arial" panose="020B0604020202020204" pitchFamily="34" charset="0"/>
                <a:hlinkClick r:id="rId4"/>
              </a:rPr>
              <a:t>https</a:t>
            </a:r>
            <a:r>
              <a:rPr lang="en-US" sz="2400" dirty="0">
                <a:cs typeface="Arial" panose="020B0604020202020204" pitchFamily="34" charset="0"/>
                <a:hlinkClick r:id="rId4"/>
              </a:rPr>
              <a:t>://era.nih.gov/services_for_applicants/other/xTract.cfm</a:t>
            </a:r>
            <a:endParaRPr lang="en-US" sz="2400" dirty="0">
              <a:cs typeface="Arial" panose="020B0604020202020204" pitchFamily="34" charset="0"/>
            </a:endParaRPr>
          </a:p>
          <a:p>
            <a:pPr lvl="1" algn="ctr"/>
            <a:r>
              <a:rPr lang="en-US" sz="2400" dirty="0">
                <a:cs typeface="Arial" panose="020B0604020202020204" pitchFamily="34" charset="0"/>
                <a:hlinkClick r:id="rId5"/>
              </a:rPr>
              <a:t>https://era.nih.gov/erahelp/xtract/#</a:t>
            </a:r>
            <a:r>
              <a:rPr lang="en-US" sz="2400" dirty="0" smtClean="0">
                <a:cs typeface="Arial" panose="020B0604020202020204" pitchFamily="34" charset="0"/>
                <a:hlinkClick r:id="rId5"/>
              </a:rPr>
              <a:t>2015/intro.htm</a:t>
            </a:r>
            <a:endParaRPr lang="en-US" sz="2400" dirty="0">
              <a:cs typeface="Arial" panose="020B0604020202020204" pitchFamily="34" charset="0"/>
            </a:endParaRPr>
          </a:p>
          <a:p>
            <a:pPr lvl="1" algn="ctr"/>
            <a:r>
              <a:rPr lang="en-US" sz="2400" dirty="0" smtClean="0">
                <a:cs typeface="Arial" panose="020B0604020202020204" pitchFamily="34" charset="0"/>
                <a:hlinkClick r:id="rId6"/>
              </a:rPr>
              <a:t>http</a:t>
            </a:r>
            <a:r>
              <a:rPr lang="en-US" sz="2400" dirty="0">
                <a:cs typeface="Arial" panose="020B0604020202020204" pitchFamily="34" charset="0"/>
                <a:hlinkClick r:id="rId6"/>
              </a:rPr>
              <a:t>://</a:t>
            </a:r>
            <a:r>
              <a:rPr lang="en-US" sz="2400" dirty="0" smtClean="0">
                <a:cs typeface="Arial" panose="020B0604020202020204" pitchFamily="34" charset="0"/>
                <a:hlinkClick r:id="rId6"/>
              </a:rPr>
              <a:t>grants.nih.gov/grants/funding/424/datatables.htm</a:t>
            </a:r>
            <a:endParaRPr lang="en-US" sz="2400" dirty="0" smtClean="0">
              <a:cs typeface="Arial" panose="020B0604020202020204" pitchFamily="34" charset="0"/>
            </a:endParaRPr>
          </a:p>
          <a:p>
            <a:pPr lvl="1" algn="ctr"/>
            <a:endParaRPr lang="en-US" sz="2400" dirty="0">
              <a:cs typeface="Arial" panose="020B0604020202020204" pitchFamily="34" charset="0"/>
            </a:endParaRPr>
          </a:p>
          <a:p>
            <a:pPr lvl="1" algn="ctr"/>
            <a:r>
              <a:rPr lang="en-US" sz="3200" b="1" dirty="0">
                <a:cs typeface="Arial" panose="020B0604020202020204" pitchFamily="34" charset="0"/>
              </a:rPr>
              <a:t>Alumni Tracking</a:t>
            </a:r>
            <a:r>
              <a:rPr lang="en-US" sz="3200" b="1" dirty="0" smtClean="0">
                <a:cs typeface="Arial" panose="020B0604020202020204" pitchFamily="34" charset="0"/>
              </a:rPr>
              <a:t>:</a:t>
            </a:r>
          </a:p>
          <a:p>
            <a:pPr lvl="1" algn="ctr"/>
            <a:r>
              <a:rPr lang="en-US" sz="2400" b="1" dirty="0" smtClean="0">
                <a:cs typeface="Arial" panose="020B0604020202020204" pitchFamily="34" charset="0"/>
              </a:rPr>
              <a:t>NIH Grants: </a:t>
            </a:r>
            <a:r>
              <a:rPr lang="en-US" sz="2400" dirty="0" smtClean="0">
                <a:cs typeface="Arial" panose="020B0604020202020204" pitchFamily="34" charset="0"/>
                <a:hlinkClick r:id="rId7"/>
              </a:rPr>
              <a:t>https</a:t>
            </a:r>
            <a:r>
              <a:rPr lang="en-US" sz="2400" dirty="0">
                <a:cs typeface="Arial" panose="020B0604020202020204" pitchFamily="34" charset="0"/>
                <a:hlinkClick r:id="rId7"/>
              </a:rPr>
              <a:t>://</a:t>
            </a:r>
            <a:r>
              <a:rPr lang="en-US" sz="2400" dirty="0" smtClean="0">
                <a:cs typeface="Arial" panose="020B0604020202020204" pitchFamily="34" charset="0"/>
                <a:hlinkClick r:id="rId7"/>
              </a:rPr>
              <a:t>projectreporter.nih.gov/reporter.cfm</a:t>
            </a:r>
            <a:endParaRPr lang="en-US" sz="2400" dirty="0" smtClean="0">
              <a:cs typeface="Arial" panose="020B0604020202020204" pitchFamily="34" charset="0"/>
            </a:endParaRPr>
          </a:p>
          <a:p>
            <a:pPr lvl="1" algn="ctr"/>
            <a:r>
              <a:rPr lang="en-US" sz="2400" b="1" dirty="0">
                <a:cs typeface="Arial" panose="020B0604020202020204" pitchFamily="34" charset="0"/>
              </a:rPr>
              <a:t>NSF Grants:  </a:t>
            </a:r>
            <a:r>
              <a:rPr lang="en-US" sz="2400" dirty="0">
                <a:cs typeface="Arial" panose="020B0604020202020204" pitchFamily="34" charset="0"/>
                <a:hlinkClick r:id="rId8"/>
              </a:rPr>
              <a:t>https://www.nsf.gov/awardsearch</a:t>
            </a:r>
            <a:r>
              <a:rPr lang="en-US" sz="2400" dirty="0" smtClean="0">
                <a:cs typeface="Arial" panose="020B0604020202020204" pitchFamily="34" charset="0"/>
                <a:hlinkClick r:id="rId8"/>
              </a:rPr>
              <a:t>/</a:t>
            </a:r>
            <a:endParaRPr lang="en-US" sz="2400" dirty="0" smtClean="0">
              <a:cs typeface="Arial" panose="020B0604020202020204" pitchFamily="34" charset="0"/>
            </a:endParaRPr>
          </a:p>
          <a:p>
            <a:pPr lvl="1" algn="ctr"/>
            <a:r>
              <a:rPr lang="en-US" sz="2400" b="1" dirty="0">
                <a:cs typeface="Arial" panose="020B0604020202020204" pitchFamily="34" charset="0"/>
              </a:rPr>
              <a:t>DOD</a:t>
            </a:r>
            <a:r>
              <a:rPr lang="en-US" sz="2400" dirty="0">
                <a:cs typeface="Arial" panose="020B0604020202020204" pitchFamily="34" charset="0"/>
              </a:rPr>
              <a:t>: </a:t>
            </a:r>
            <a:r>
              <a:rPr lang="en-US" sz="2400" dirty="0">
                <a:cs typeface="Arial" panose="020B0604020202020204" pitchFamily="34" charset="0"/>
                <a:hlinkClick r:id="rId9"/>
              </a:rPr>
              <a:t>http://</a:t>
            </a:r>
            <a:r>
              <a:rPr lang="en-US" sz="2400" dirty="0" smtClean="0">
                <a:cs typeface="Arial" panose="020B0604020202020204" pitchFamily="34" charset="0"/>
                <a:hlinkClick r:id="rId9"/>
              </a:rPr>
              <a:t>cdmrp.army.mil/search.aspx</a:t>
            </a:r>
            <a:endParaRPr lang="en-US" sz="2400" dirty="0" smtClean="0">
              <a:cs typeface="Arial" panose="020B0604020202020204" pitchFamily="34" charset="0"/>
            </a:endParaRPr>
          </a:p>
          <a:p>
            <a:pPr lvl="1" algn="ctr"/>
            <a:endParaRPr lang="en-US" sz="2400" dirty="0" smtClean="0">
              <a:cs typeface="Arial" panose="020B0604020202020204" pitchFamily="34" charset="0"/>
            </a:endParaRPr>
          </a:p>
          <a:p>
            <a:pPr lvl="1" algn="ctr"/>
            <a:endParaRPr lang="en-US" sz="2400" dirty="0">
              <a:cs typeface="Arial" panose="020B0604020202020204" pitchFamily="34" charset="0"/>
            </a:endParaRPr>
          </a:p>
          <a:p>
            <a:pPr lvl="1" algn="ctr"/>
            <a:endParaRPr lang="en-US" sz="3200" b="1" dirty="0">
              <a:cs typeface="Arial" panose="020B0604020202020204" pitchFamily="34" charset="0"/>
            </a:endParaRPr>
          </a:p>
          <a:p>
            <a:pPr lvl="1" algn="ctr"/>
            <a:endParaRPr lang="en-US" sz="3200" b="1" dirty="0" smtClean="0">
              <a:cs typeface="Arial" panose="020B0604020202020204" pitchFamily="34" charset="0"/>
            </a:endParaRPr>
          </a:p>
        </p:txBody>
      </p:sp>
    </p:spTree>
    <p:extLst>
      <p:ext uri="{BB962C8B-B14F-4D97-AF65-F5344CB8AC3E}">
        <p14:creationId xmlns:p14="http://schemas.microsoft.com/office/powerpoint/2010/main" val="2657808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3"/>
          <p:cNvSpPr txBox="1">
            <a:spLocks noChangeArrowheads="1"/>
          </p:cNvSpPr>
          <p:nvPr/>
        </p:nvSpPr>
        <p:spPr bwMode="auto">
          <a:xfrm>
            <a:off x="3718101" y="152398"/>
            <a:ext cx="5334000" cy="307777"/>
          </a:xfrm>
          <a:prstGeom prst="rect">
            <a:avLst/>
          </a:prstGeom>
          <a:noFill/>
          <a:ln w="9525">
            <a:noFill/>
            <a:miter lim="800000"/>
            <a:headEnd/>
            <a:tailEnd/>
          </a:ln>
        </p:spPr>
        <p:txBody>
          <a:bodyPr>
            <a:spAutoFit/>
          </a:bodyPr>
          <a:lstStyle/>
          <a:p>
            <a:pPr algn="r"/>
            <a:r>
              <a:rPr lang="en-US" sz="1400" dirty="0" smtClean="0">
                <a:solidFill>
                  <a:prstClr val="white"/>
                </a:solidFill>
                <a:latin typeface="Aharoni" panose="02010803020104030203" pitchFamily="2" charset="-79"/>
                <a:cs typeface="Aharoni" panose="02010803020104030203" pitchFamily="2" charset="-79"/>
              </a:rPr>
              <a:t>November 2015</a:t>
            </a:r>
            <a:endParaRPr lang="en-US" sz="1400" dirty="0">
              <a:solidFill>
                <a:prstClr val="white"/>
              </a:solidFill>
              <a:latin typeface="Aharoni" panose="02010803020104030203" pitchFamily="2" charset="-79"/>
              <a:cs typeface="Aharoni" panose="02010803020104030203" pitchFamily="2" charset="-79"/>
            </a:endParaRPr>
          </a:p>
        </p:txBody>
      </p:sp>
      <p:sp>
        <p:nvSpPr>
          <p:cNvPr id="5" name="Title 1"/>
          <p:cNvSpPr txBox="1">
            <a:spLocks/>
          </p:cNvSpPr>
          <p:nvPr/>
        </p:nvSpPr>
        <p:spPr>
          <a:xfrm>
            <a:off x="0" y="1676400"/>
            <a:ext cx="9144000" cy="304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6000" b="1" dirty="0" smtClean="0">
                <a:solidFill>
                  <a:srgbClr val="FF8600"/>
                </a:solidFill>
                <a:latin typeface="Aharoni" panose="02010803020104030203" pitchFamily="2" charset="-79"/>
                <a:cs typeface="Aharoni" panose="02010803020104030203" pitchFamily="2" charset="-79"/>
              </a:rPr>
              <a:t>The </a:t>
            </a:r>
            <a:r>
              <a:rPr lang="en-US" sz="6000" b="1" dirty="0">
                <a:solidFill>
                  <a:srgbClr val="FF8600"/>
                </a:solidFill>
                <a:latin typeface="Aharoni" panose="02010803020104030203" pitchFamily="2" charset="-79"/>
                <a:cs typeface="Aharoni" panose="02010803020104030203" pitchFamily="2" charset="-79"/>
              </a:rPr>
              <a:t>New NIH </a:t>
            </a:r>
            <a:r>
              <a:rPr lang="en-US" sz="6000" b="1" dirty="0" smtClean="0">
                <a:solidFill>
                  <a:srgbClr val="FF8600"/>
                </a:solidFill>
                <a:latin typeface="Aharoni" panose="02010803020104030203" pitchFamily="2" charset="-79"/>
                <a:cs typeface="Aharoni" panose="02010803020104030203" pitchFamily="2" charset="-79"/>
              </a:rPr>
              <a:t>Biosketch</a:t>
            </a:r>
          </a:p>
        </p:txBody>
      </p:sp>
      <p:pic>
        <p:nvPicPr>
          <p:cNvPr id="1030" name="Picture 6" descr="G:\Shared\Marketing\Photos and Graphics\Becker Logotypes\becker-header-logo-tagline_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101" y="6324600"/>
            <a:ext cx="2658343" cy="467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Shared\Marketing\Photos and Graphics\WUSM Logotypes\med-2line-ALL\Med-2line\Med-2line-4color\Med-2line-4color-p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5943600"/>
            <a:ext cx="1513542" cy="68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7628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76200"/>
            <a:ext cx="8229600" cy="820479"/>
          </a:xfrm>
        </p:spPr>
        <p:txBody>
          <a:bodyPr>
            <a:normAutofit/>
          </a:bodyPr>
          <a:lstStyle/>
          <a:p>
            <a:r>
              <a:rPr lang="en-US" dirty="0" smtClean="0">
                <a:latin typeface="+mn-lt"/>
                <a:cs typeface="Aharoni" panose="02010803020104030203" pitchFamily="2" charset="-79"/>
              </a:rPr>
              <a:t>Outline</a:t>
            </a:r>
            <a:endParaRPr lang="en-US" dirty="0">
              <a:latin typeface="+mn-lt"/>
              <a:cs typeface="Aharoni" panose="02010803020104030203" pitchFamily="2" charset="-79"/>
            </a:endParaRPr>
          </a:p>
        </p:txBody>
      </p:sp>
      <p:sp>
        <p:nvSpPr>
          <p:cNvPr id="4" name="Content Placeholder 3"/>
          <p:cNvSpPr>
            <a:spLocks noGrp="1"/>
          </p:cNvSpPr>
          <p:nvPr>
            <p:ph sz="quarter" idx="13"/>
          </p:nvPr>
        </p:nvSpPr>
        <p:spPr>
          <a:xfrm>
            <a:off x="457200" y="1676400"/>
            <a:ext cx="7772400" cy="3810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200" dirty="0" smtClean="0">
                <a:solidFill>
                  <a:schemeClr val="tx1"/>
                </a:solidFill>
                <a:latin typeface="Calibri" panose="020F0502020204030204" pitchFamily="34" charset="0"/>
                <a:cs typeface="Aharoni" panose="02010803020104030203" pitchFamily="2" charset="-79"/>
              </a:rPr>
              <a:t>Formats/Templates</a:t>
            </a:r>
          </a:p>
          <a:p>
            <a:r>
              <a:rPr lang="en-US" sz="3200" dirty="0" smtClean="0">
                <a:solidFill>
                  <a:schemeClr val="tx1"/>
                </a:solidFill>
                <a:latin typeface="Calibri" panose="020F0502020204030204" pitchFamily="34" charset="0"/>
                <a:cs typeface="Aharoni" panose="02010803020104030203" pitchFamily="2" charset="-79"/>
              </a:rPr>
              <a:t>Rules</a:t>
            </a:r>
          </a:p>
          <a:p>
            <a:r>
              <a:rPr lang="en-US" sz="3200" dirty="0" smtClean="0">
                <a:solidFill>
                  <a:schemeClr val="tx1"/>
                </a:solidFill>
                <a:latin typeface="Calibri" panose="020F0502020204030204" pitchFamily="34" charset="0"/>
                <a:cs typeface="Aharoni" panose="02010803020104030203" pitchFamily="2" charset="-79"/>
              </a:rPr>
              <a:t>Instructions/Recommendations</a:t>
            </a:r>
          </a:p>
          <a:p>
            <a:r>
              <a:rPr lang="en-US" sz="3200" dirty="0" smtClean="0">
                <a:solidFill>
                  <a:schemeClr val="tx1"/>
                </a:solidFill>
                <a:latin typeface="Calibri" panose="020F0502020204030204" pitchFamily="34" charset="0"/>
                <a:cs typeface="Aharoni" panose="02010803020104030203" pitchFamily="2" charset="-79"/>
              </a:rPr>
              <a:t>NCBI Tools </a:t>
            </a:r>
          </a:p>
          <a:p>
            <a:pPr lvl="2"/>
            <a:r>
              <a:rPr lang="en-US" sz="2800" dirty="0" smtClean="0">
                <a:solidFill>
                  <a:schemeClr val="tx1"/>
                </a:solidFill>
                <a:latin typeface="Calibri" panose="020F0502020204030204" pitchFamily="34" charset="0"/>
                <a:cs typeface="Aharoni" panose="02010803020104030203" pitchFamily="2" charset="-79"/>
              </a:rPr>
              <a:t>SciENcv</a:t>
            </a:r>
          </a:p>
          <a:p>
            <a:pPr lvl="2"/>
            <a:r>
              <a:rPr lang="en-US" sz="2800" dirty="0" smtClean="0">
                <a:solidFill>
                  <a:schemeClr val="tx1"/>
                </a:solidFill>
                <a:latin typeface="Calibri" panose="020F0502020204030204" pitchFamily="34" charset="0"/>
                <a:cs typeface="Aharoni" panose="02010803020104030203" pitchFamily="2" charset="-79"/>
              </a:rPr>
              <a:t>My Bibliography  </a:t>
            </a:r>
          </a:p>
        </p:txBody>
      </p:sp>
    </p:spTree>
    <p:extLst>
      <p:ext uri="{BB962C8B-B14F-4D97-AF65-F5344CB8AC3E}">
        <p14:creationId xmlns:p14="http://schemas.microsoft.com/office/powerpoint/2010/main" val="1431859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15200" cy="838199"/>
          </a:xfrm>
        </p:spPr>
        <p:txBody>
          <a:bodyPr>
            <a:normAutofit/>
          </a:bodyPr>
          <a:lstStyle/>
          <a:p>
            <a:r>
              <a:rPr lang="en-US" sz="3200" dirty="0" smtClean="0"/>
              <a:t>New Biosketch Format</a:t>
            </a:r>
            <a:endParaRPr lang="en-US" sz="3200" dirty="0"/>
          </a:p>
        </p:txBody>
      </p:sp>
      <p:sp>
        <p:nvSpPr>
          <p:cNvPr id="3" name="Content Placeholder 2"/>
          <p:cNvSpPr>
            <a:spLocks noGrp="1"/>
          </p:cNvSpPr>
          <p:nvPr>
            <p:ph sz="quarter" idx="13"/>
          </p:nvPr>
        </p:nvSpPr>
        <p:spPr>
          <a:xfrm>
            <a:off x="659809" y="1143000"/>
            <a:ext cx="8077200" cy="5257800"/>
          </a:xfrm>
        </p:spPr>
        <p:txBody>
          <a:bodyPr>
            <a:normAutofit/>
          </a:bodyPr>
          <a:lstStyle/>
          <a:p>
            <a:r>
              <a:rPr lang="en-US" sz="2400" dirty="0" smtClean="0"/>
              <a:t>Required as of May 25, 2015</a:t>
            </a:r>
          </a:p>
          <a:p>
            <a:endParaRPr lang="en-US" sz="2400" dirty="0"/>
          </a:p>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237" y="1828800"/>
            <a:ext cx="5410200" cy="491234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87767"/>
            <a:ext cx="5884623" cy="70833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78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lgn="l">
              <a:defRPr/>
            </a:pPr>
            <a:r>
              <a:rPr lang="en-US" sz="2000" b="1" dirty="0" smtClean="0">
                <a:solidFill>
                  <a:schemeClr val="accent2"/>
                </a:solidFill>
                <a:ea typeface="+mn-ea"/>
              </a:rPr>
              <a:t>Clinical Research </a:t>
            </a:r>
            <a:r>
              <a:rPr lang="en-US" sz="2000" b="1" spc="-100" dirty="0" smtClean="0">
                <a:solidFill>
                  <a:schemeClr val="accent2"/>
                </a:solidFill>
                <a:ea typeface="+mn-ea"/>
              </a:rPr>
              <a:t>Training Center</a:t>
            </a:r>
          </a:p>
          <a:p>
            <a:pPr>
              <a:defRPr/>
            </a:pPr>
            <a:r>
              <a:rPr lang="en-US" sz="2000" dirty="0">
                <a:solidFill>
                  <a:schemeClr val="accent2"/>
                </a:solidFill>
              </a:rPr>
              <a:t>Office of Training </a:t>
            </a:r>
            <a:r>
              <a:rPr lang="en-US" sz="2000" dirty="0" smtClean="0">
                <a:solidFill>
                  <a:schemeClr val="accent2"/>
                </a:solidFill>
              </a:rPr>
              <a:t>Grants</a:t>
            </a:r>
            <a:endParaRPr lang="en-US" sz="2000" dirty="0">
              <a:solidFill>
                <a:schemeClr val="accent2"/>
              </a:solidFill>
            </a:endParaRPr>
          </a:p>
        </p:txBody>
      </p:sp>
      <p:sp>
        <p:nvSpPr>
          <p:cNvPr id="7" name="Rectangle 6"/>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 name="Rectangle 1"/>
          <p:cNvSpPr/>
          <p:nvPr/>
        </p:nvSpPr>
        <p:spPr>
          <a:xfrm>
            <a:off x="281273" y="1752600"/>
            <a:ext cx="8710329" cy="4953000"/>
          </a:xfrm>
          <a:prstGeom prst="rect">
            <a:avLst/>
          </a:prstGeom>
        </p:spPr>
        <p:txBody>
          <a:bodyPr wrap="square">
            <a:spAutoFit/>
          </a:bodyPr>
          <a:lstStyle/>
          <a:p>
            <a:pPr algn="ctr"/>
            <a:r>
              <a:rPr lang="en-US" sz="3200" b="1" dirty="0" smtClean="0">
                <a:cs typeface="Arial" panose="020B0604020202020204" pitchFamily="34" charset="0"/>
              </a:rPr>
              <a:t>Agenda</a:t>
            </a:r>
            <a:endParaRPr lang="en-US" sz="3200" b="1" dirty="0">
              <a:cs typeface="Arial" panose="020B0604020202020204" pitchFamily="34" charset="0"/>
            </a:endParaRPr>
          </a:p>
          <a:p>
            <a:endParaRPr lang="en-US" dirty="0">
              <a:cs typeface="Arial" panose="020B0604020202020204" pitchFamily="34" charset="0"/>
            </a:endParaRPr>
          </a:p>
          <a:p>
            <a:pPr marL="342900" indent="-342900">
              <a:buAutoNum type="arabicPeriod"/>
            </a:pPr>
            <a:r>
              <a:rPr lang="en-US" sz="2800" dirty="0" smtClean="0">
                <a:cs typeface="Arial" panose="020B0604020202020204" pitchFamily="34" charset="0"/>
              </a:rPr>
              <a:t>  </a:t>
            </a:r>
            <a:r>
              <a:rPr lang="en-US" sz="3200" dirty="0" smtClean="0">
                <a:cs typeface="Arial" panose="020B0604020202020204" pitchFamily="34" charset="0"/>
              </a:rPr>
              <a:t>Updates</a:t>
            </a:r>
          </a:p>
          <a:p>
            <a:pPr marL="742950" lvl="1" indent="-285750">
              <a:buFont typeface="Arial" panose="020B0604020202020204" pitchFamily="34" charset="0"/>
              <a:buChar char="•"/>
            </a:pPr>
            <a:r>
              <a:rPr lang="en-US" sz="3200" dirty="0" smtClean="0">
                <a:cs typeface="Arial" panose="020B0604020202020204" pitchFamily="34" charset="0"/>
              </a:rPr>
              <a:t>Grants Library</a:t>
            </a:r>
          </a:p>
          <a:p>
            <a:pPr marL="742950" lvl="1" indent="-285750">
              <a:buFont typeface="Arial" panose="020B0604020202020204" pitchFamily="34" charset="0"/>
              <a:buChar char="•"/>
            </a:pPr>
            <a:r>
              <a:rPr lang="en-US" sz="3200" dirty="0" smtClean="0">
                <a:cs typeface="Arial" panose="020B0604020202020204" pitchFamily="34" charset="0"/>
              </a:rPr>
              <a:t>Diversity Language</a:t>
            </a:r>
          </a:p>
          <a:p>
            <a:pPr marL="742950" lvl="1" indent="-285750">
              <a:buFont typeface="Arial" panose="020B0604020202020204" pitchFamily="34" charset="0"/>
              <a:buChar char="•"/>
            </a:pPr>
            <a:r>
              <a:rPr lang="en-US" sz="3200" dirty="0">
                <a:cs typeface="Arial" panose="020B0604020202020204" pitchFamily="34" charset="0"/>
              </a:rPr>
              <a:t>Training Grants </a:t>
            </a:r>
            <a:r>
              <a:rPr lang="en-US" sz="3200" dirty="0" smtClean="0">
                <a:cs typeface="Arial" panose="020B0604020202020204" pitchFamily="34" charset="0"/>
              </a:rPr>
              <a:t>Database</a:t>
            </a:r>
          </a:p>
          <a:p>
            <a:pPr marL="742950" lvl="1" indent="-285750">
              <a:buFont typeface="Arial" panose="020B0604020202020204" pitchFamily="34" charset="0"/>
              <a:buChar char="•"/>
            </a:pPr>
            <a:r>
              <a:rPr lang="en-US" sz="3200" dirty="0" smtClean="0">
                <a:cs typeface="Arial" panose="020B0604020202020204" pitchFamily="34" charset="0"/>
              </a:rPr>
              <a:t>NIH </a:t>
            </a:r>
            <a:r>
              <a:rPr lang="en-US" sz="3200" dirty="0" err="1" smtClean="0">
                <a:cs typeface="Arial" panose="020B0604020202020204" pitchFamily="34" charset="0"/>
              </a:rPr>
              <a:t>xTRACT</a:t>
            </a:r>
            <a:r>
              <a:rPr lang="en-US" sz="3200" dirty="0" smtClean="0">
                <a:cs typeface="Arial" panose="020B0604020202020204" pitchFamily="34" charset="0"/>
              </a:rPr>
              <a:t>/New Data Tables</a:t>
            </a:r>
          </a:p>
          <a:p>
            <a:pPr marL="742950" lvl="1" indent="-285750">
              <a:buFont typeface="Arial" panose="020B0604020202020204" pitchFamily="34" charset="0"/>
              <a:buChar char="•"/>
            </a:pPr>
            <a:endParaRPr lang="en-US" sz="1050" dirty="0">
              <a:cs typeface="Arial" panose="020B0604020202020204" pitchFamily="34" charset="0"/>
            </a:endParaRPr>
          </a:p>
          <a:p>
            <a:r>
              <a:rPr lang="en-US" sz="3200" dirty="0" smtClean="0">
                <a:cs typeface="Arial" panose="020B0604020202020204" pitchFamily="34" charset="0"/>
              </a:rPr>
              <a:t>2.   New NIH </a:t>
            </a:r>
            <a:r>
              <a:rPr lang="en-US" sz="3200" dirty="0" err="1" smtClean="0">
                <a:cs typeface="Arial" panose="020B0604020202020204" pitchFamily="34" charset="0"/>
              </a:rPr>
              <a:t>Biosketch</a:t>
            </a:r>
            <a:r>
              <a:rPr lang="en-US" sz="3200" dirty="0" smtClean="0">
                <a:cs typeface="Arial" panose="020B0604020202020204" pitchFamily="34" charset="0"/>
              </a:rPr>
              <a:t> </a:t>
            </a:r>
            <a:r>
              <a:rPr lang="en-US" sz="3200" i="1" dirty="0" smtClean="0">
                <a:cs typeface="Arial" panose="020B0604020202020204" pitchFamily="34" charset="0"/>
              </a:rPr>
              <a:t>(Becker Library)</a:t>
            </a:r>
          </a:p>
          <a:p>
            <a:pPr marL="228600" indent="-228600">
              <a:buAutoNum type="arabicPeriod" startAt="3"/>
            </a:pPr>
            <a:endParaRPr lang="en-US" sz="1050" dirty="0">
              <a:cs typeface="Arial" panose="020B0604020202020204" pitchFamily="34" charset="0"/>
            </a:endParaRPr>
          </a:p>
          <a:p>
            <a:r>
              <a:rPr lang="en-US" sz="3200" dirty="0" smtClean="0">
                <a:cs typeface="Arial" panose="020B0604020202020204" pitchFamily="34" charset="0"/>
              </a:rPr>
              <a:t>3.   Open </a:t>
            </a:r>
            <a:r>
              <a:rPr lang="en-US" sz="3200" dirty="0">
                <a:cs typeface="Arial" panose="020B0604020202020204" pitchFamily="34" charset="0"/>
              </a:rPr>
              <a:t>forum – input from </a:t>
            </a:r>
            <a:r>
              <a:rPr lang="en-US" sz="3200" dirty="0" smtClean="0">
                <a:cs typeface="Arial" panose="020B0604020202020204" pitchFamily="34" charset="0"/>
              </a:rPr>
              <a:t>audience/participants</a:t>
            </a:r>
            <a:endParaRPr lang="en-US" sz="3200" dirty="0">
              <a:cs typeface="Arial" panose="020B0604020202020204" pitchFamily="34" charset="0"/>
            </a:endParaRPr>
          </a:p>
          <a:p>
            <a:endParaRPr lang="en-US" sz="1000" dirty="0">
              <a:cs typeface="Arial" panose="020B0604020202020204" pitchFamily="34" charset="0"/>
            </a:endParaRPr>
          </a:p>
        </p:txBody>
      </p:sp>
    </p:spTree>
    <p:extLst>
      <p:ext uri="{BB962C8B-B14F-4D97-AF65-F5344CB8AC3E}">
        <p14:creationId xmlns:p14="http://schemas.microsoft.com/office/powerpoint/2010/main" val="3129273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315200" cy="925497"/>
          </a:xfrm>
        </p:spPr>
        <p:txBody>
          <a:bodyPr>
            <a:normAutofit/>
          </a:bodyPr>
          <a:lstStyle/>
          <a:p>
            <a:r>
              <a:rPr lang="en-US" sz="3200" dirty="0"/>
              <a:t>New Biosketch </a:t>
            </a:r>
            <a:r>
              <a:rPr lang="en-US" sz="3200" dirty="0" smtClean="0"/>
              <a:t>Format: Four Sections </a:t>
            </a:r>
            <a:endParaRPr lang="en-US" sz="3200" dirty="0"/>
          </a:p>
        </p:txBody>
      </p:sp>
      <p:sp>
        <p:nvSpPr>
          <p:cNvPr id="3" name="Content Placeholder 2"/>
          <p:cNvSpPr>
            <a:spLocks noGrp="1"/>
          </p:cNvSpPr>
          <p:nvPr>
            <p:ph sz="quarter" idx="13"/>
          </p:nvPr>
        </p:nvSpPr>
        <p:spPr>
          <a:xfrm>
            <a:off x="152400" y="1752600"/>
            <a:ext cx="4495800" cy="4343400"/>
          </a:xfrm>
        </p:spPr>
        <p:txBody>
          <a:bodyPr>
            <a:normAutofit/>
          </a:bodyPr>
          <a:lstStyle/>
          <a:p>
            <a:r>
              <a:rPr lang="en-US" sz="2600" dirty="0"/>
              <a:t>A - Personal </a:t>
            </a:r>
            <a:r>
              <a:rPr lang="en-US" sz="2600" dirty="0" smtClean="0"/>
              <a:t>Statement</a:t>
            </a:r>
          </a:p>
          <a:p>
            <a:endParaRPr lang="en-US" sz="2600" dirty="0"/>
          </a:p>
          <a:p>
            <a:r>
              <a:rPr lang="en-US" sz="2600" dirty="0"/>
              <a:t>B – Positions and </a:t>
            </a:r>
            <a:r>
              <a:rPr lang="en-US" sz="2600" dirty="0" smtClean="0"/>
              <a:t>Honors</a:t>
            </a:r>
          </a:p>
          <a:p>
            <a:endParaRPr lang="en-US" sz="2600" dirty="0"/>
          </a:p>
          <a:p>
            <a:r>
              <a:rPr lang="en-US" sz="2600" dirty="0"/>
              <a:t>C – Contributions to </a:t>
            </a:r>
            <a:r>
              <a:rPr lang="en-US" sz="2600" dirty="0" smtClean="0"/>
              <a:t>Science </a:t>
            </a:r>
          </a:p>
          <a:p>
            <a:pPr marL="45720" indent="0">
              <a:buNone/>
            </a:pPr>
            <a:r>
              <a:rPr lang="en-US" sz="2600" dirty="0" smtClean="0"/>
              <a:t>(option to include URL to List of Publications)</a:t>
            </a:r>
          </a:p>
          <a:p>
            <a:endParaRPr lang="en-US" sz="2600" dirty="0"/>
          </a:p>
          <a:p>
            <a:r>
              <a:rPr lang="en-US" sz="2600" dirty="0"/>
              <a:t>D – Research Support</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951" y="990600"/>
            <a:ext cx="2851665" cy="35052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05000"/>
            <a:ext cx="2828832" cy="322843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429000"/>
            <a:ext cx="2839465" cy="322843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72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5375"/>
            <a:ext cx="790575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76200"/>
            <a:ext cx="8229600" cy="838200"/>
          </a:xfrm>
        </p:spPr>
        <p:txBody>
          <a:bodyPr>
            <a:noAutofit/>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200" dirty="0"/>
              <a:t/>
            </a:r>
            <a:br>
              <a:rPr lang="en-US" sz="3200" dirty="0"/>
            </a:br>
            <a:r>
              <a:rPr lang="en-US" sz="3200" dirty="0" smtClean="0"/>
              <a:t>Two </a:t>
            </a:r>
            <a:r>
              <a:rPr lang="en-US" sz="3200" dirty="0"/>
              <a:t>Biosketch Formats</a:t>
            </a:r>
          </a:p>
        </p:txBody>
      </p:sp>
      <p:sp>
        <p:nvSpPr>
          <p:cNvPr id="4" name="Rectangle 3"/>
          <p:cNvSpPr/>
          <p:nvPr/>
        </p:nvSpPr>
        <p:spPr>
          <a:xfrm>
            <a:off x="1828800" y="6400800"/>
            <a:ext cx="5715000" cy="369332"/>
          </a:xfrm>
          <a:prstGeom prst="rect">
            <a:avLst/>
          </a:prstGeom>
          <a:solidFill>
            <a:schemeClr val="tx2"/>
          </a:solidFill>
          <a:ln>
            <a:solidFill>
              <a:schemeClr val="bg1"/>
            </a:solidFill>
          </a:ln>
        </p:spPr>
        <p:txBody>
          <a:bodyPr wrap="square">
            <a:spAutoFit/>
          </a:bodyPr>
          <a:lstStyle/>
          <a:p>
            <a:r>
              <a:rPr lang="en-US" dirty="0">
                <a:solidFill>
                  <a:prstClr val="black"/>
                </a:solidFill>
              </a:rPr>
              <a:t>http://grants.nih.gov/grants/funding/424/index.htm#inst</a:t>
            </a:r>
          </a:p>
        </p:txBody>
      </p:sp>
      <p:sp>
        <p:nvSpPr>
          <p:cNvPr id="9" name="Content Placeholder 2"/>
          <p:cNvSpPr>
            <a:spLocks noGrp="1"/>
          </p:cNvSpPr>
          <p:nvPr>
            <p:ph idx="1"/>
          </p:nvPr>
        </p:nvSpPr>
        <p:spPr>
          <a:xfrm>
            <a:off x="381000" y="1143000"/>
            <a:ext cx="7315200" cy="1295400"/>
          </a:xfrm>
        </p:spPr>
        <p:txBody>
          <a:bodyPr>
            <a:noAutofit/>
          </a:bodyPr>
          <a:lstStyle/>
          <a:p>
            <a:r>
              <a:rPr lang="en-US" sz="2800" dirty="0" smtClean="0"/>
              <a:t>General</a:t>
            </a:r>
          </a:p>
          <a:p>
            <a:r>
              <a:rPr lang="en-US" sz="2800" dirty="0" smtClean="0"/>
              <a:t>Fellowship (predoc and postdoc) </a:t>
            </a:r>
          </a:p>
        </p:txBody>
      </p:sp>
    </p:spTree>
    <p:extLst>
      <p:ext uri="{BB962C8B-B14F-4D97-AF65-F5344CB8AC3E}">
        <p14:creationId xmlns:p14="http://schemas.microsoft.com/office/powerpoint/2010/main" val="2162528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0"/>
            <a:ext cx="4657106" cy="715962"/>
          </a:xfrm>
        </p:spPr>
        <p:txBody>
          <a:bodyPr>
            <a:normAutofit/>
          </a:bodyPr>
          <a:lstStyle/>
          <a:p>
            <a:pPr algn="l"/>
            <a:r>
              <a:rPr lang="en-US" sz="3200" dirty="0" smtClean="0"/>
              <a:t>Expired Forms?</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7326212" cy="464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6257925" cy="136207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114800" y="5372510"/>
            <a:ext cx="4652961" cy="707886"/>
          </a:xfrm>
          <a:prstGeom prst="rect">
            <a:avLst/>
          </a:prstGeom>
          <a:solidFill>
            <a:schemeClr val="tx2"/>
          </a:solidFill>
          <a:ln>
            <a:solidFill>
              <a:schemeClr val="bg1"/>
            </a:solidFill>
          </a:ln>
        </p:spPr>
        <p:txBody>
          <a:bodyPr wrap="square">
            <a:spAutoFit/>
          </a:bodyPr>
          <a:lstStyle/>
          <a:p>
            <a:pPr algn="ctr"/>
            <a:r>
              <a:rPr lang="en-US" sz="2000" dirty="0" smtClean="0">
                <a:solidFill>
                  <a:prstClr val="black"/>
                </a:solidFill>
              </a:rPr>
              <a:t>New forms available ~March 2016. </a:t>
            </a:r>
          </a:p>
          <a:p>
            <a:pPr algn="ctr"/>
            <a:r>
              <a:rPr lang="en-US" sz="2000" dirty="0" smtClean="0">
                <a:solidFill>
                  <a:prstClr val="black"/>
                </a:solidFill>
              </a:rPr>
              <a:t>Watch for NIH Notice re: updated forms.</a:t>
            </a:r>
            <a:endParaRPr lang="en-US" sz="2400" b="1" dirty="0" smtClean="0">
              <a:solidFill>
                <a:prstClr val="black"/>
              </a:solidFill>
            </a:endParaRPr>
          </a:p>
        </p:txBody>
      </p:sp>
    </p:spTree>
    <p:extLst>
      <p:ext uri="{BB962C8B-B14F-4D97-AF65-F5344CB8AC3E}">
        <p14:creationId xmlns:p14="http://schemas.microsoft.com/office/powerpoint/2010/main" val="1806407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4809"/>
            <a:ext cx="9067800" cy="786809"/>
          </a:xfrm>
        </p:spPr>
        <p:txBody>
          <a:bodyPr>
            <a:normAutofit/>
          </a:bodyPr>
          <a:lstStyle/>
          <a:p>
            <a:r>
              <a:rPr lang="en-US" sz="3200" dirty="0" smtClean="0"/>
              <a:t>Two Options for Creating a Biosketch </a:t>
            </a:r>
            <a:endParaRPr lang="en-US" sz="3200" dirty="0"/>
          </a:p>
        </p:txBody>
      </p:sp>
      <p:sp>
        <p:nvSpPr>
          <p:cNvPr id="3" name="Content Placeholder 2"/>
          <p:cNvSpPr>
            <a:spLocks noGrp="1"/>
          </p:cNvSpPr>
          <p:nvPr>
            <p:ph idx="1"/>
          </p:nvPr>
        </p:nvSpPr>
        <p:spPr>
          <a:xfrm>
            <a:off x="2286000" y="1219200"/>
            <a:ext cx="3505200" cy="914400"/>
          </a:xfrm>
        </p:spPr>
        <p:txBody>
          <a:bodyPr>
            <a:normAutofit/>
          </a:bodyPr>
          <a:lstStyle/>
          <a:p>
            <a:pPr marL="0" indent="0">
              <a:buNone/>
            </a:pPr>
            <a:endParaRPr lang="en-US" dirty="0"/>
          </a:p>
          <a:p>
            <a:r>
              <a:rPr lang="en-US" sz="2800" i="1" dirty="0" smtClean="0"/>
              <a:t>Word</a:t>
            </a:r>
            <a:r>
              <a:rPr lang="en-US" sz="2800" dirty="0" smtClean="0"/>
              <a:t> Template </a:t>
            </a:r>
          </a:p>
          <a:p>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0109"/>
            <a:ext cx="3548063" cy="4170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5053329"/>
            <a:ext cx="2571429" cy="1114286"/>
          </a:xfrm>
          <a:prstGeom prst="rect">
            <a:avLst/>
          </a:prstGeom>
          <a:ln>
            <a:solidFill>
              <a:schemeClr val="bg1"/>
            </a:solidFill>
          </a:ln>
        </p:spPr>
      </p:pic>
      <p:sp>
        <p:nvSpPr>
          <p:cNvPr id="7" name="Content Placeholder 2"/>
          <p:cNvSpPr txBox="1">
            <a:spLocks/>
          </p:cNvSpPr>
          <p:nvPr/>
        </p:nvSpPr>
        <p:spPr>
          <a:xfrm>
            <a:off x="304800" y="4327451"/>
            <a:ext cx="4124486" cy="914400"/>
          </a:xfrm>
          <a:prstGeom prst="rect">
            <a:avLst/>
          </a:prstGeom>
        </p:spPr>
        <p:txBody>
          <a:bodyPr vert="horz" lIns="91440" tIns="45720" rIns="91440" bIns="45720" rtlCol="0">
            <a:normAutofit fontScale="475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0" indent="0">
              <a:buClr>
                <a:srgbClr val="FF8600"/>
              </a:buClr>
              <a:buFont typeface="Wingdings" charset="2"/>
              <a:buNone/>
            </a:pPr>
            <a:endParaRPr lang="en-US" dirty="0" smtClean="0">
              <a:solidFill>
                <a:prstClr val="white"/>
              </a:solidFill>
            </a:endParaRPr>
          </a:p>
          <a:p>
            <a:pPr>
              <a:buClr>
                <a:srgbClr val="FF8600"/>
              </a:buClr>
            </a:pPr>
            <a:r>
              <a:rPr lang="en-US" sz="5800" dirty="0">
                <a:solidFill>
                  <a:prstClr val="white"/>
                </a:solidFill>
              </a:rPr>
              <a:t>SciENcv tool from NCBI</a:t>
            </a:r>
          </a:p>
          <a:p>
            <a:pPr>
              <a:buClr>
                <a:srgbClr val="FF8600"/>
              </a:buClr>
            </a:pPr>
            <a:endParaRPr lang="en-US" dirty="0">
              <a:solidFill>
                <a:prstClr val="white"/>
              </a:solidFill>
            </a:endParaRPr>
          </a:p>
        </p:txBody>
      </p:sp>
    </p:spTree>
    <p:extLst>
      <p:ext uri="{BB962C8B-B14F-4D97-AF65-F5344CB8AC3E}">
        <p14:creationId xmlns:p14="http://schemas.microsoft.com/office/powerpoint/2010/main" val="377994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315200" cy="609600"/>
          </a:xfrm>
        </p:spPr>
        <p:txBody>
          <a:bodyPr>
            <a:noAutofit/>
          </a:bodyPr>
          <a:lstStyle/>
          <a:p>
            <a:pPr marL="45720" indent="0"/>
            <a:r>
              <a:rPr lang="en-US" sz="3200" dirty="0"/>
              <a:t>Reviews for Rule Compliance  </a:t>
            </a:r>
          </a:p>
        </p:txBody>
      </p:sp>
      <p:sp>
        <p:nvSpPr>
          <p:cNvPr id="3" name="Content Placeholder 2"/>
          <p:cNvSpPr>
            <a:spLocks noGrp="1"/>
          </p:cNvSpPr>
          <p:nvPr>
            <p:ph idx="1"/>
          </p:nvPr>
        </p:nvSpPr>
        <p:spPr>
          <a:xfrm>
            <a:off x="304800" y="990600"/>
            <a:ext cx="8382000" cy="5715000"/>
          </a:xfrm>
        </p:spPr>
        <p:txBody>
          <a:bodyPr>
            <a:normAutofit/>
          </a:bodyPr>
          <a:lstStyle/>
          <a:p>
            <a:endParaRPr lang="en-US" sz="2800" dirty="0" smtClean="0"/>
          </a:p>
          <a:p>
            <a:pPr marL="45720" indent="0">
              <a:buNone/>
            </a:pPr>
            <a:endParaRPr lang="en-US" sz="2800" dirty="0" smtClean="0"/>
          </a:p>
          <a:p>
            <a:pPr marL="45720" indent="0">
              <a:buNone/>
            </a:pPr>
            <a:r>
              <a:rPr lang="en-US" sz="3200" dirty="0"/>
              <a:t>Biosketches are </a:t>
            </a:r>
            <a:r>
              <a:rPr lang="en-US" sz="3200" dirty="0" smtClean="0"/>
              <a:t>subject to </a:t>
            </a:r>
            <a:r>
              <a:rPr lang="en-US" sz="3200" b="1" dirty="0" smtClean="0"/>
              <a:t>two</a:t>
            </a:r>
            <a:r>
              <a:rPr lang="en-US" sz="3200" dirty="0" smtClean="0"/>
              <a:t> reviews for rule compliance:</a:t>
            </a:r>
          </a:p>
          <a:p>
            <a:endParaRPr lang="en-US" sz="3200" dirty="0" smtClean="0"/>
          </a:p>
          <a:p>
            <a:pPr lvl="1"/>
            <a:r>
              <a:rPr lang="en-US" sz="2800" dirty="0" smtClean="0"/>
              <a:t> Automatic </a:t>
            </a:r>
            <a:r>
              <a:rPr lang="en-US" sz="2800" dirty="0"/>
              <a:t>preliminary review by eRA Systems </a:t>
            </a:r>
            <a:r>
              <a:rPr lang="en-US" sz="2800" dirty="0" smtClean="0"/>
              <a:t>upon initial submission</a:t>
            </a:r>
          </a:p>
          <a:p>
            <a:pPr lvl="1"/>
            <a:r>
              <a:rPr lang="en-US" sz="2800" dirty="0" smtClean="0"/>
              <a:t>Manual review post-submission</a:t>
            </a:r>
            <a:endParaRPr lang="en-US" sz="2800" dirty="0"/>
          </a:p>
          <a:p>
            <a:pPr marL="45720" indent="0">
              <a:buNone/>
            </a:pPr>
            <a:endParaRPr lang="en-US" sz="2800" dirty="0"/>
          </a:p>
          <a:p>
            <a:endParaRPr lang="en-US" sz="2800" dirty="0" smtClean="0"/>
          </a:p>
          <a:p>
            <a:endParaRPr lang="en-US" sz="2800" dirty="0" smtClean="0"/>
          </a:p>
          <a:p>
            <a:endParaRPr lang="en-US" sz="2400" dirty="0"/>
          </a:p>
          <a:p>
            <a:endParaRPr lang="en-US" sz="2400" dirty="0" smtClean="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3316111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9" y="0"/>
            <a:ext cx="8763000" cy="685800"/>
          </a:xfrm>
        </p:spPr>
        <p:txBody>
          <a:bodyPr>
            <a:noAutofit/>
          </a:bodyPr>
          <a:lstStyle/>
          <a:p>
            <a:r>
              <a:rPr lang="en-US" sz="3200" dirty="0" smtClean="0">
                <a:latin typeface="Calibri" panose="020F0502020204030204" pitchFamily="34" charset="0"/>
              </a:rPr>
              <a:t>Rule Compliance: Validated by eRA Systems </a:t>
            </a:r>
            <a:endParaRPr lang="en-US" sz="3200" dirty="0">
              <a:latin typeface="Calibri" panose="020F0502020204030204" pitchFamily="34" charset="0"/>
            </a:endParaRPr>
          </a:p>
        </p:txBody>
      </p:sp>
      <p:sp>
        <p:nvSpPr>
          <p:cNvPr id="3" name="Content Placeholder 2"/>
          <p:cNvSpPr>
            <a:spLocks noGrp="1"/>
          </p:cNvSpPr>
          <p:nvPr>
            <p:ph idx="1"/>
          </p:nvPr>
        </p:nvSpPr>
        <p:spPr>
          <a:xfrm>
            <a:off x="228600" y="1752600"/>
            <a:ext cx="8305800" cy="4800600"/>
          </a:xfrm>
        </p:spPr>
        <p:txBody>
          <a:bodyPr>
            <a:normAutofit/>
          </a:bodyPr>
          <a:lstStyle/>
          <a:p>
            <a:r>
              <a:rPr lang="en-US" sz="2800" dirty="0">
                <a:latin typeface="Calibri" panose="020F0502020204030204" pitchFamily="34" charset="0"/>
              </a:rPr>
              <a:t>A Biosketch is </a:t>
            </a:r>
            <a:r>
              <a:rPr lang="en-US" sz="2800" dirty="0" smtClean="0">
                <a:latin typeface="Calibri" panose="020F0502020204030204" pitchFamily="34" charset="0"/>
              </a:rPr>
              <a:t>required </a:t>
            </a:r>
            <a:r>
              <a:rPr lang="en-US" sz="2800" dirty="0">
                <a:latin typeface="Calibri" panose="020F0502020204030204" pitchFamily="34" charset="0"/>
              </a:rPr>
              <a:t>for each </a:t>
            </a:r>
            <a:r>
              <a:rPr lang="en-US" sz="2800" dirty="0" smtClean="0">
                <a:latin typeface="Calibri" panose="020F0502020204030204" pitchFamily="34" charset="0"/>
              </a:rPr>
              <a:t>Senior </a:t>
            </a:r>
            <a:r>
              <a:rPr lang="en-US" sz="2800" dirty="0">
                <a:latin typeface="Calibri" panose="020F0502020204030204" pitchFamily="34" charset="0"/>
              </a:rPr>
              <a:t>and Key person listed in the </a:t>
            </a:r>
            <a:r>
              <a:rPr lang="en-US" sz="2800" dirty="0" smtClean="0">
                <a:latin typeface="Calibri" panose="020F0502020204030204" pitchFamily="34" charset="0"/>
              </a:rPr>
              <a:t>application.</a:t>
            </a:r>
          </a:p>
          <a:p>
            <a:endParaRPr lang="en-US" sz="2800" dirty="0" smtClean="0">
              <a:latin typeface="Calibri" panose="020F0502020204030204" pitchFamily="34" charset="0"/>
            </a:endParaRPr>
          </a:p>
          <a:p>
            <a:r>
              <a:rPr lang="en-US" sz="2800" dirty="0" smtClean="0">
                <a:latin typeface="Calibri" panose="020F0502020204030204" pitchFamily="34" charset="0"/>
              </a:rPr>
              <a:t>Five page limit.</a:t>
            </a:r>
          </a:p>
          <a:p>
            <a:endParaRPr lang="en-US" sz="2800" dirty="0" smtClean="0">
              <a:latin typeface="Calibri" panose="020F0502020204030204" pitchFamily="34" charset="0"/>
            </a:endParaRPr>
          </a:p>
          <a:p>
            <a:r>
              <a:rPr lang="en-US" sz="2800" dirty="0" smtClean="0">
                <a:latin typeface="Calibri" panose="020F0502020204030204" pitchFamily="34" charset="0"/>
              </a:rPr>
              <a:t>PDF format. </a:t>
            </a:r>
          </a:p>
          <a:p>
            <a:endParaRPr lang="en-US" sz="2800" dirty="0" smtClean="0">
              <a:latin typeface="Calibri" panose="020F0502020204030204" pitchFamily="34" charset="0"/>
            </a:endParaRPr>
          </a:p>
          <a:p>
            <a:pPr marL="45720" indent="0">
              <a:buNone/>
            </a:pPr>
            <a:endParaRPr lang="en-US" sz="2800" dirty="0" smtClean="0">
              <a:latin typeface="Calibri" panose="020F0502020204030204" pitchFamily="34" charset="0"/>
            </a:endParaRPr>
          </a:p>
          <a:p>
            <a:pPr marL="228600" lvl="2"/>
            <a:endParaRPr lang="en-US" sz="2800" dirty="0" smtClean="0">
              <a:latin typeface="Calibri" panose="020F0502020204030204" pitchFamily="34" charset="0"/>
            </a:endParaRPr>
          </a:p>
          <a:p>
            <a:endParaRPr lang="en-US" dirty="0"/>
          </a:p>
        </p:txBody>
      </p:sp>
      <p:sp>
        <p:nvSpPr>
          <p:cNvPr id="4" name="TextBox 3"/>
          <p:cNvSpPr txBox="1"/>
          <p:nvPr/>
        </p:nvSpPr>
        <p:spPr>
          <a:xfrm>
            <a:off x="3429000" y="5486400"/>
            <a:ext cx="5562601" cy="1200329"/>
          </a:xfrm>
          <a:prstGeom prst="rect">
            <a:avLst/>
          </a:prstGeom>
          <a:solidFill>
            <a:schemeClr val="tx2"/>
          </a:solidFill>
          <a:ln>
            <a:solidFill>
              <a:schemeClr val="bg1"/>
            </a:solidFill>
          </a:ln>
        </p:spPr>
        <p:txBody>
          <a:bodyPr wrap="square" rtlCol="0">
            <a:spAutoFit/>
          </a:bodyPr>
          <a:lstStyle/>
          <a:p>
            <a:pPr algn="ctr"/>
            <a:r>
              <a:rPr lang="en-US" b="1" dirty="0">
                <a:solidFill>
                  <a:srgbClr val="283138"/>
                </a:solidFill>
              </a:rPr>
              <a:t>NOTE: </a:t>
            </a:r>
            <a:r>
              <a:rPr lang="en-US" b="1" dirty="0" smtClean="0">
                <a:solidFill>
                  <a:srgbClr val="283138"/>
                </a:solidFill>
              </a:rPr>
              <a:t> These three rules are validated by eRA Systems.</a:t>
            </a:r>
          </a:p>
          <a:p>
            <a:pPr algn="ctr"/>
            <a:r>
              <a:rPr lang="en-US" dirty="0" smtClean="0">
                <a:solidFill>
                  <a:srgbClr val="283138"/>
                </a:solidFill>
              </a:rPr>
              <a:t>Failure </a:t>
            </a:r>
            <a:r>
              <a:rPr lang="en-US" dirty="0">
                <a:solidFill>
                  <a:srgbClr val="283138"/>
                </a:solidFill>
              </a:rPr>
              <a:t>to meet these conditions will result in a submission error preventing your application from moving forward to NIH for consideration.</a:t>
            </a:r>
            <a:endParaRPr lang="en-US" dirty="0" smtClean="0">
              <a:solidFill>
                <a:srgbClr val="283138"/>
              </a:solidFill>
            </a:endParaRPr>
          </a:p>
        </p:txBody>
      </p:sp>
      <p:sp>
        <p:nvSpPr>
          <p:cNvPr id="12" name="Rectangle 11"/>
          <p:cNvSpPr/>
          <p:nvPr/>
        </p:nvSpPr>
        <p:spPr>
          <a:xfrm>
            <a:off x="76200" y="6320135"/>
            <a:ext cx="1143000" cy="461665"/>
          </a:xfrm>
          <a:prstGeom prst="rect">
            <a:avLst/>
          </a:prstGeom>
          <a:ln>
            <a:solidFill>
              <a:schemeClr val="bg1"/>
            </a:solidFill>
          </a:ln>
        </p:spPr>
        <p:txBody>
          <a:bodyPr wrap="square">
            <a:spAutoFit/>
          </a:bodyPr>
          <a:lstStyle/>
          <a:p>
            <a:r>
              <a:rPr lang="en-US" sz="1200" b="1" dirty="0" smtClean="0">
                <a:solidFill>
                  <a:prstClr val="white"/>
                </a:solidFill>
              </a:rPr>
              <a:t>Source: </a:t>
            </a:r>
          </a:p>
          <a:p>
            <a:r>
              <a:rPr lang="en-US" sz="1200" dirty="0" smtClean="0">
                <a:solidFill>
                  <a:prstClr val="white"/>
                </a:solidFill>
              </a:rPr>
              <a:t>Biosketch FAQs</a:t>
            </a:r>
            <a:endParaRPr lang="en-US" sz="1200" dirty="0">
              <a:solidFill>
                <a:prstClr val="white"/>
              </a:solidFill>
            </a:endParaRPr>
          </a:p>
        </p:txBody>
      </p:sp>
    </p:spTree>
    <p:extLst>
      <p:ext uri="{BB962C8B-B14F-4D97-AF65-F5344CB8AC3E}">
        <p14:creationId xmlns:p14="http://schemas.microsoft.com/office/powerpoint/2010/main" val="2198584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 y="-381000"/>
            <a:ext cx="8390860" cy="1105786"/>
          </a:xfrm>
        </p:spPr>
        <p:txBody>
          <a:bodyPr>
            <a:noAutofit/>
          </a:bodyPr>
          <a:lstStyle/>
          <a:p>
            <a:r>
              <a:rPr lang="en-US" sz="3200" dirty="0" smtClean="0"/>
              <a:t>Rule Compliance: Validated by Manual Review </a:t>
            </a:r>
            <a:endParaRPr lang="en-US" sz="3200" dirty="0"/>
          </a:p>
        </p:txBody>
      </p:sp>
      <p:sp>
        <p:nvSpPr>
          <p:cNvPr id="3" name="Content Placeholder 2"/>
          <p:cNvSpPr>
            <a:spLocks noGrp="1"/>
          </p:cNvSpPr>
          <p:nvPr>
            <p:ph idx="1"/>
          </p:nvPr>
        </p:nvSpPr>
        <p:spPr>
          <a:xfrm>
            <a:off x="152400" y="1103947"/>
            <a:ext cx="8458200" cy="5471161"/>
          </a:xfrm>
        </p:spPr>
        <p:txBody>
          <a:bodyPr>
            <a:normAutofit/>
          </a:bodyPr>
          <a:lstStyle/>
          <a:p>
            <a:r>
              <a:rPr lang="en-US" dirty="0" smtClean="0"/>
              <a:t>Do </a:t>
            </a:r>
            <a:r>
              <a:rPr lang="en-US" dirty="0"/>
              <a:t>not include information, such as preliminary data, that belongs elsewhere in the application.</a:t>
            </a:r>
          </a:p>
          <a:p>
            <a:endParaRPr lang="en-US" dirty="0"/>
          </a:p>
          <a:p>
            <a:r>
              <a:rPr lang="en-US" dirty="0"/>
              <a:t>Complete each section </a:t>
            </a:r>
            <a:endParaRPr lang="en-US" dirty="0" smtClean="0"/>
          </a:p>
          <a:p>
            <a:pPr lvl="1"/>
            <a:r>
              <a:rPr lang="en-US" sz="2000" dirty="0" smtClean="0"/>
              <a:t>A </a:t>
            </a:r>
            <a:r>
              <a:rPr lang="en-US" sz="2000" dirty="0"/>
              <a:t>- Personal </a:t>
            </a:r>
            <a:r>
              <a:rPr lang="en-US" sz="2000" dirty="0" smtClean="0"/>
              <a:t>Statement</a:t>
            </a:r>
          </a:p>
          <a:p>
            <a:pPr lvl="1"/>
            <a:r>
              <a:rPr lang="en-US" sz="2000" dirty="0" smtClean="0"/>
              <a:t>B </a:t>
            </a:r>
            <a:r>
              <a:rPr lang="en-US" sz="2000" dirty="0"/>
              <a:t>– Positions and </a:t>
            </a:r>
            <a:r>
              <a:rPr lang="en-US" sz="2000" dirty="0" smtClean="0"/>
              <a:t>Honors</a:t>
            </a:r>
          </a:p>
          <a:p>
            <a:pPr lvl="1"/>
            <a:r>
              <a:rPr lang="en-US" sz="2000" dirty="0" smtClean="0"/>
              <a:t>C </a:t>
            </a:r>
            <a:r>
              <a:rPr lang="en-US" sz="2000" dirty="0"/>
              <a:t>– Contributions to </a:t>
            </a:r>
            <a:r>
              <a:rPr lang="en-US" sz="2000" dirty="0" smtClean="0"/>
              <a:t>Science </a:t>
            </a:r>
          </a:p>
          <a:p>
            <a:pPr lvl="1"/>
            <a:r>
              <a:rPr lang="en-US" sz="2000" dirty="0" smtClean="0"/>
              <a:t>D </a:t>
            </a:r>
            <a:r>
              <a:rPr lang="en-US" sz="2000" dirty="0"/>
              <a:t>– Research </a:t>
            </a:r>
            <a:r>
              <a:rPr lang="en-US" sz="2000" dirty="0" smtClean="0"/>
              <a:t>Support</a:t>
            </a:r>
          </a:p>
          <a:p>
            <a:pPr lvl="1"/>
            <a:endParaRPr lang="en-US" dirty="0"/>
          </a:p>
          <a:p>
            <a:r>
              <a:rPr lang="en-US" dirty="0"/>
              <a:t>Limit of five Contributions to Science with no more than four citations per contribution</a:t>
            </a:r>
            <a:r>
              <a:rPr lang="en-US" dirty="0" smtClean="0"/>
              <a:t>.</a:t>
            </a:r>
          </a:p>
          <a:p>
            <a:endParaRPr lang="en-US" dirty="0"/>
          </a:p>
          <a:p>
            <a:r>
              <a:rPr lang="en-US" dirty="0"/>
              <a:t>Half page limit for each </a:t>
            </a:r>
            <a:r>
              <a:rPr lang="en-US" dirty="0" smtClean="0"/>
              <a:t>Contributions </a:t>
            </a:r>
            <a:r>
              <a:rPr lang="en-US" dirty="0"/>
              <a:t>to Science (including citations). </a:t>
            </a:r>
            <a:r>
              <a:rPr lang="en-US" dirty="0" smtClean="0"/>
              <a:t> About </a:t>
            </a:r>
            <a:r>
              <a:rPr lang="en-US" dirty="0"/>
              <a:t>28 lines represents a half page (Arial, size 11 with narrow margins).</a:t>
            </a:r>
          </a:p>
          <a:p>
            <a:endParaRPr lang="en-US" dirty="0"/>
          </a:p>
          <a:p>
            <a:endParaRPr lang="en-US" dirty="0"/>
          </a:p>
          <a:p>
            <a:endParaRPr lang="en-US" dirty="0"/>
          </a:p>
        </p:txBody>
      </p:sp>
      <p:sp>
        <p:nvSpPr>
          <p:cNvPr id="4" name="TextBox 3"/>
          <p:cNvSpPr txBox="1"/>
          <p:nvPr/>
        </p:nvSpPr>
        <p:spPr>
          <a:xfrm>
            <a:off x="5562600" y="2362200"/>
            <a:ext cx="3276600" cy="1477328"/>
          </a:xfrm>
          <a:prstGeom prst="rect">
            <a:avLst/>
          </a:prstGeom>
          <a:solidFill>
            <a:schemeClr val="tx2"/>
          </a:solidFill>
          <a:ln>
            <a:solidFill>
              <a:schemeClr val="bg1"/>
            </a:solidFill>
          </a:ln>
        </p:spPr>
        <p:txBody>
          <a:bodyPr wrap="square" rtlCol="0">
            <a:spAutoFit/>
          </a:bodyPr>
          <a:lstStyle/>
          <a:p>
            <a:r>
              <a:rPr lang="en-US" b="1" dirty="0">
                <a:solidFill>
                  <a:srgbClr val="283138"/>
                </a:solidFill>
              </a:rPr>
              <a:t>NOTE: </a:t>
            </a:r>
            <a:r>
              <a:rPr lang="en-US" dirty="0" smtClean="0">
                <a:solidFill>
                  <a:srgbClr val="283138"/>
                </a:solidFill>
              </a:rPr>
              <a:t>Manually reviewed </a:t>
            </a:r>
            <a:r>
              <a:rPr lang="en-US" dirty="0">
                <a:solidFill>
                  <a:srgbClr val="283138"/>
                </a:solidFill>
              </a:rPr>
              <a:t>post-submission. Failure to follow the </a:t>
            </a:r>
            <a:r>
              <a:rPr lang="en-US" dirty="0" smtClean="0">
                <a:solidFill>
                  <a:srgbClr val="283138"/>
                </a:solidFill>
              </a:rPr>
              <a:t>biosketch policy </a:t>
            </a:r>
            <a:r>
              <a:rPr lang="en-US" dirty="0">
                <a:solidFill>
                  <a:srgbClr val="283138"/>
                </a:solidFill>
              </a:rPr>
              <a:t>means NIH may withdraw your application from </a:t>
            </a:r>
            <a:r>
              <a:rPr lang="en-US" dirty="0" smtClean="0">
                <a:solidFill>
                  <a:srgbClr val="283138"/>
                </a:solidFill>
              </a:rPr>
              <a:t>consideration.</a:t>
            </a:r>
          </a:p>
        </p:txBody>
      </p:sp>
      <p:sp>
        <p:nvSpPr>
          <p:cNvPr id="5" name="Rectangle 4"/>
          <p:cNvSpPr/>
          <p:nvPr/>
        </p:nvSpPr>
        <p:spPr>
          <a:xfrm>
            <a:off x="37214" y="6172200"/>
            <a:ext cx="2096386" cy="646331"/>
          </a:xfrm>
          <a:prstGeom prst="rect">
            <a:avLst/>
          </a:prstGeom>
          <a:ln>
            <a:solidFill>
              <a:schemeClr val="bg1"/>
            </a:solidFill>
          </a:ln>
        </p:spPr>
        <p:txBody>
          <a:bodyPr wrap="square">
            <a:spAutoFit/>
          </a:bodyPr>
          <a:lstStyle/>
          <a:p>
            <a:r>
              <a:rPr lang="en-US" sz="1200" b="1" dirty="0" smtClean="0">
                <a:solidFill>
                  <a:prstClr val="white"/>
                </a:solidFill>
              </a:rPr>
              <a:t>Sources: </a:t>
            </a:r>
          </a:p>
          <a:p>
            <a:r>
              <a:rPr lang="en-US" sz="1200" dirty="0" smtClean="0">
                <a:solidFill>
                  <a:prstClr val="white"/>
                </a:solidFill>
              </a:rPr>
              <a:t>SF424 (R&amp;R) Application Guide</a:t>
            </a:r>
          </a:p>
          <a:p>
            <a:r>
              <a:rPr lang="en-US" sz="1200" dirty="0" smtClean="0">
                <a:solidFill>
                  <a:prstClr val="white"/>
                </a:solidFill>
              </a:rPr>
              <a:t>Biosketch FAQs</a:t>
            </a:r>
            <a:endParaRPr lang="en-US" sz="1200" dirty="0">
              <a:solidFill>
                <a:prstClr val="white"/>
              </a:solidFill>
            </a:endParaRPr>
          </a:p>
        </p:txBody>
      </p:sp>
    </p:spTree>
    <p:extLst>
      <p:ext uri="{BB962C8B-B14F-4D97-AF65-F5344CB8AC3E}">
        <p14:creationId xmlns:p14="http://schemas.microsoft.com/office/powerpoint/2010/main" val="2461362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2" y="0"/>
            <a:ext cx="8011633" cy="1066800"/>
          </a:xfrm>
        </p:spPr>
        <p:txBody>
          <a:bodyPr>
            <a:normAutofit fontScale="90000"/>
          </a:bodyPr>
          <a:lstStyle/>
          <a:p>
            <a:r>
              <a:rPr lang="en-US" dirty="0" smtClean="0"/>
              <a:t/>
            </a:r>
            <a:br>
              <a:rPr lang="en-US"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smtClean="0"/>
              <a:t>Rule </a:t>
            </a:r>
            <a:r>
              <a:rPr lang="en-US" sz="3600" dirty="0"/>
              <a:t>Compliance: </a:t>
            </a:r>
            <a:r>
              <a:rPr lang="en-US" sz="3600" dirty="0" smtClean="0"/>
              <a:t>Validated </a:t>
            </a:r>
            <a:r>
              <a:rPr lang="en-US" sz="3600" dirty="0"/>
              <a:t>by Manual Review </a:t>
            </a:r>
            <a:r>
              <a:rPr lang="en-US" sz="3600" dirty="0" smtClean="0"/>
              <a:t/>
            </a:r>
            <a:br>
              <a:rPr lang="en-US" sz="3600" dirty="0" smtClean="0"/>
            </a:br>
            <a:endParaRPr lang="en-US" sz="3600" dirty="0"/>
          </a:p>
        </p:txBody>
      </p:sp>
      <p:sp>
        <p:nvSpPr>
          <p:cNvPr id="3" name="Content Placeholder 2"/>
          <p:cNvSpPr>
            <a:spLocks noGrp="1"/>
          </p:cNvSpPr>
          <p:nvPr>
            <p:ph idx="1"/>
          </p:nvPr>
        </p:nvSpPr>
        <p:spPr>
          <a:xfrm>
            <a:off x="228600" y="1167966"/>
            <a:ext cx="8382000" cy="4461974"/>
          </a:xfrm>
        </p:spPr>
        <p:txBody>
          <a:bodyPr>
            <a:normAutofit/>
          </a:bodyPr>
          <a:lstStyle/>
          <a:p>
            <a:r>
              <a:rPr lang="en-US" sz="2400" dirty="0"/>
              <a:t>Font </a:t>
            </a:r>
            <a:r>
              <a:rPr lang="en-US" sz="2400" dirty="0" smtClean="0"/>
              <a:t>types allowed (as of October 2015): </a:t>
            </a:r>
            <a:endParaRPr lang="en-US" sz="2400" dirty="0"/>
          </a:p>
          <a:p>
            <a:pPr lvl="1"/>
            <a:r>
              <a:rPr lang="en-US" sz="2400" dirty="0" smtClean="0"/>
              <a:t>Arial</a:t>
            </a:r>
          </a:p>
          <a:p>
            <a:pPr lvl="1"/>
            <a:r>
              <a:rPr lang="en-US" sz="2400" dirty="0" smtClean="0"/>
              <a:t>Helvetica</a:t>
            </a:r>
          </a:p>
          <a:p>
            <a:pPr lvl="1"/>
            <a:r>
              <a:rPr lang="en-US" sz="2400" dirty="0" smtClean="0"/>
              <a:t>Palatino Linotype</a:t>
            </a:r>
          </a:p>
          <a:p>
            <a:pPr lvl="1"/>
            <a:r>
              <a:rPr lang="en-US" sz="2400" dirty="0" smtClean="0"/>
              <a:t>Georgia</a:t>
            </a:r>
          </a:p>
          <a:p>
            <a:pPr marL="320040" lvl="1" indent="0">
              <a:buNone/>
            </a:pPr>
            <a:endParaRPr lang="en-US" sz="2800" dirty="0" smtClean="0"/>
          </a:p>
          <a:p>
            <a:r>
              <a:rPr lang="en-US" sz="2400" dirty="0" smtClean="0"/>
              <a:t>Font size 11, color: black.</a:t>
            </a:r>
          </a:p>
          <a:p>
            <a:endParaRPr lang="en-US" sz="2400" dirty="0"/>
          </a:p>
          <a:p>
            <a:r>
              <a:rPr lang="en-US" sz="2400" dirty="0" smtClean="0"/>
              <a:t>Narrow </a:t>
            </a:r>
            <a:r>
              <a:rPr lang="en-US" sz="2400" dirty="0"/>
              <a:t>margins (0.5”) on all </a:t>
            </a:r>
            <a:r>
              <a:rPr lang="en-US" sz="2400" dirty="0" smtClean="0"/>
              <a:t>sides; paper size no larger than 8½ x 11. </a:t>
            </a:r>
          </a:p>
          <a:p>
            <a:endParaRPr lang="en-US" dirty="0"/>
          </a:p>
          <a:p>
            <a:endParaRPr lang="en-US" dirty="0"/>
          </a:p>
        </p:txBody>
      </p:sp>
      <p:sp>
        <p:nvSpPr>
          <p:cNvPr id="5" name="TextBox 4"/>
          <p:cNvSpPr txBox="1"/>
          <p:nvPr/>
        </p:nvSpPr>
        <p:spPr>
          <a:xfrm>
            <a:off x="4953000" y="5638800"/>
            <a:ext cx="3733800" cy="1015663"/>
          </a:xfrm>
          <a:prstGeom prst="rect">
            <a:avLst/>
          </a:prstGeom>
          <a:solidFill>
            <a:schemeClr val="tx2"/>
          </a:solidFill>
          <a:ln>
            <a:solidFill>
              <a:schemeClr val="bg1"/>
            </a:solidFill>
          </a:ln>
        </p:spPr>
        <p:txBody>
          <a:bodyPr wrap="square" rtlCol="0">
            <a:spAutoFit/>
          </a:bodyPr>
          <a:lstStyle/>
          <a:p>
            <a:pPr algn="ctr"/>
            <a:r>
              <a:rPr lang="en-US" sz="2000" b="1" dirty="0">
                <a:solidFill>
                  <a:srgbClr val="283138"/>
                </a:solidFill>
              </a:rPr>
              <a:t>NOTE: </a:t>
            </a:r>
            <a:r>
              <a:rPr lang="en-US" sz="2000" dirty="0" smtClean="0">
                <a:solidFill>
                  <a:srgbClr val="283138"/>
                </a:solidFill>
              </a:rPr>
              <a:t>New guidance on font types and sizes available ~March 2016; effective May 25, 2016.</a:t>
            </a:r>
          </a:p>
        </p:txBody>
      </p:sp>
      <p:sp>
        <p:nvSpPr>
          <p:cNvPr id="7" name="Rectangle 6"/>
          <p:cNvSpPr/>
          <p:nvPr/>
        </p:nvSpPr>
        <p:spPr>
          <a:xfrm>
            <a:off x="77972" y="6324600"/>
            <a:ext cx="2284228" cy="461665"/>
          </a:xfrm>
          <a:prstGeom prst="rect">
            <a:avLst/>
          </a:prstGeom>
          <a:ln>
            <a:solidFill>
              <a:schemeClr val="bg1"/>
            </a:solidFill>
          </a:ln>
        </p:spPr>
        <p:txBody>
          <a:bodyPr wrap="square">
            <a:spAutoFit/>
          </a:bodyPr>
          <a:lstStyle/>
          <a:p>
            <a:r>
              <a:rPr lang="en-US" sz="1200" b="1" dirty="0" smtClean="0">
                <a:solidFill>
                  <a:prstClr val="white"/>
                </a:solidFill>
              </a:rPr>
              <a:t>Source:</a:t>
            </a:r>
            <a:r>
              <a:rPr lang="en-US" sz="1200" dirty="0" smtClean="0">
                <a:solidFill>
                  <a:prstClr val="white"/>
                </a:solidFill>
              </a:rPr>
              <a:t> </a:t>
            </a:r>
          </a:p>
          <a:p>
            <a:r>
              <a:rPr lang="en-US" sz="1200" dirty="0" smtClean="0">
                <a:solidFill>
                  <a:prstClr val="white"/>
                </a:solidFill>
              </a:rPr>
              <a:t>SF424 (R&amp;R) Application Guide</a:t>
            </a:r>
            <a:endParaRPr lang="en-US" sz="1200" dirty="0">
              <a:solidFill>
                <a:prstClr val="white"/>
              </a:solidFill>
            </a:endParaRPr>
          </a:p>
        </p:txBody>
      </p:sp>
      <p:sp>
        <p:nvSpPr>
          <p:cNvPr id="8" name="TextBox 7"/>
          <p:cNvSpPr txBox="1"/>
          <p:nvPr/>
        </p:nvSpPr>
        <p:spPr>
          <a:xfrm>
            <a:off x="5562600" y="2362200"/>
            <a:ext cx="3276600" cy="1477328"/>
          </a:xfrm>
          <a:prstGeom prst="rect">
            <a:avLst/>
          </a:prstGeom>
          <a:solidFill>
            <a:schemeClr val="tx2"/>
          </a:solidFill>
          <a:ln>
            <a:solidFill>
              <a:schemeClr val="bg1"/>
            </a:solidFill>
          </a:ln>
        </p:spPr>
        <p:txBody>
          <a:bodyPr wrap="square" rtlCol="0">
            <a:spAutoFit/>
          </a:bodyPr>
          <a:lstStyle/>
          <a:p>
            <a:r>
              <a:rPr lang="en-US" b="1" dirty="0">
                <a:solidFill>
                  <a:srgbClr val="283138"/>
                </a:solidFill>
              </a:rPr>
              <a:t>NOTE: </a:t>
            </a:r>
            <a:r>
              <a:rPr lang="en-US" dirty="0" smtClean="0">
                <a:solidFill>
                  <a:srgbClr val="283138"/>
                </a:solidFill>
              </a:rPr>
              <a:t>Manually reviewed </a:t>
            </a:r>
            <a:r>
              <a:rPr lang="en-US" dirty="0">
                <a:solidFill>
                  <a:srgbClr val="283138"/>
                </a:solidFill>
              </a:rPr>
              <a:t>post-submission. Failure to follow the </a:t>
            </a:r>
            <a:r>
              <a:rPr lang="en-US" dirty="0" smtClean="0">
                <a:solidFill>
                  <a:srgbClr val="283138"/>
                </a:solidFill>
              </a:rPr>
              <a:t>biosketch policy </a:t>
            </a:r>
            <a:r>
              <a:rPr lang="en-US" dirty="0">
                <a:solidFill>
                  <a:srgbClr val="283138"/>
                </a:solidFill>
              </a:rPr>
              <a:t>means NIH may withdraw your application from </a:t>
            </a:r>
            <a:r>
              <a:rPr lang="en-US" dirty="0" smtClean="0">
                <a:solidFill>
                  <a:srgbClr val="283138"/>
                </a:solidFill>
              </a:rPr>
              <a:t>consideration.</a:t>
            </a:r>
          </a:p>
        </p:txBody>
      </p:sp>
    </p:spTree>
    <p:extLst>
      <p:ext uri="{BB962C8B-B14F-4D97-AF65-F5344CB8AC3E}">
        <p14:creationId xmlns:p14="http://schemas.microsoft.com/office/powerpoint/2010/main" val="1652707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15200" cy="762000"/>
          </a:xfrm>
        </p:spPr>
        <p:txBody>
          <a:bodyPr>
            <a:normAutofit/>
          </a:bodyPr>
          <a:lstStyle/>
          <a:p>
            <a:r>
              <a:rPr lang="en-US" sz="3200" dirty="0" smtClean="0"/>
              <a:t>Forthcoming Rules: Effective </a:t>
            </a:r>
            <a:r>
              <a:rPr lang="en-US" sz="3200" b="1" dirty="0" smtClean="0"/>
              <a:t>May 25, 2016</a:t>
            </a:r>
            <a:endParaRPr lang="en-US" sz="3200" b="1" dirty="0"/>
          </a:p>
        </p:txBody>
      </p:sp>
      <p:sp>
        <p:nvSpPr>
          <p:cNvPr id="3" name="Content Placeholder 2"/>
          <p:cNvSpPr>
            <a:spLocks noGrp="1"/>
          </p:cNvSpPr>
          <p:nvPr>
            <p:ph idx="1"/>
          </p:nvPr>
        </p:nvSpPr>
        <p:spPr>
          <a:xfrm>
            <a:off x="381000" y="1447801"/>
            <a:ext cx="8686800" cy="4861560"/>
          </a:xfrm>
        </p:spPr>
        <p:txBody>
          <a:bodyPr>
            <a:normAutofit/>
          </a:bodyPr>
          <a:lstStyle/>
          <a:p>
            <a:r>
              <a:rPr lang="en-US" sz="2800" dirty="0" smtClean="0"/>
              <a:t>URL </a:t>
            </a:r>
            <a:r>
              <a:rPr lang="en-US" sz="2800" dirty="0"/>
              <a:t>to </a:t>
            </a:r>
            <a:r>
              <a:rPr lang="en-US" sz="2800" dirty="0" smtClean="0"/>
              <a:t>List </a:t>
            </a:r>
            <a:r>
              <a:rPr lang="en-US" sz="2800" dirty="0"/>
              <a:t>of </a:t>
            </a:r>
            <a:r>
              <a:rPr lang="en-US" sz="2800" dirty="0" smtClean="0"/>
              <a:t>Publications </a:t>
            </a:r>
            <a:r>
              <a:rPr lang="en-US" sz="2800" dirty="0"/>
              <a:t>must be to a </a:t>
            </a:r>
            <a:r>
              <a:rPr lang="en-US" sz="2800" i="1" dirty="0">
                <a:effectLst>
                  <a:outerShdw blurRad="38100" dist="38100" dir="2700000" algn="tl">
                    <a:srgbClr val="000000">
                      <a:alpha val="43137"/>
                    </a:srgbClr>
                  </a:outerShdw>
                </a:effectLst>
              </a:rPr>
              <a:t>gov</a:t>
            </a:r>
            <a:r>
              <a:rPr lang="en-US" sz="2800" dirty="0">
                <a:effectLst>
                  <a:outerShdw blurRad="38100" dist="38100" dir="2700000" algn="tl">
                    <a:srgbClr val="000000">
                      <a:alpha val="43137"/>
                    </a:srgbClr>
                  </a:outerShdw>
                </a:effectLst>
              </a:rPr>
              <a:t>.</a:t>
            </a:r>
            <a:r>
              <a:rPr lang="en-US" sz="2800" dirty="0"/>
              <a:t> website (My Bibliography</a:t>
            </a:r>
            <a:r>
              <a:rPr lang="en-US" sz="2800" dirty="0" smtClean="0"/>
              <a:t>). The List of Publications will remain optional. </a:t>
            </a:r>
          </a:p>
          <a:p>
            <a:pPr marL="45720" indent="0">
              <a:buNone/>
            </a:pPr>
            <a:r>
              <a:rPr lang="en-US" sz="2800" dirty="0"/>
              <a:t> </a:t>
            </a:r>
            <a:r>
              <a:rPr lang="en-US" sz="2800" dirty="0" smtClean="0"/>
              <a:t>    </a:t>
            </a:r>
            <a:endParaRPr lang="en-US" sz="2800" dirty="0"/>
          </a:p>
          <a:p>
            <a:r>
              <a:rPr lang="en-US" sz="2800" dirty="0" smtClean="0"/>
              <a:t>No </a:t>
            </a:r>
            <a:r>
              <a:rPr lang="en-US" sz="2800" dirty="0"/>
              <a:t>figures, tables or </a:t>
            </a:r>
            <a:r>
              <a:rPr lang="en-US" sz="2800" dirty="0" smtClean="0"/>
              <a:t>graphics.</a:t>
            </a:r>
          </a:p>
          <a:p>
            <a:endParaRPr lang="en-US" sz="2800" dirty="0"/>
          </a:p>
          <a:p>
            <a:r>
              <a:rPr lang="en-US" sz="2800" dirty="0" smtClean="0"/>
              <a:t>Citations to non peer-reviewed journal articles and other “research products” can be included in the Personal Statement. </a:t>
            </a:r>
          </a:p>
          <a:p>
            <a:endParaRPr lang="en-US" dirty="0"/>
          </a:p>
          <a:p>
            <a:endParaRPr lang="en-US" dirty="0" smtClean="0"/>
          </a:p>
          <a:p>
            <a:endParaRPr lang="en-US" dirty="0"/>
          </a:p>
          <a:p>
            <a:endParaRPr lang="en-US" dirty="0"/>
          </a:p>
          <a:p>
            <a:endParaRPr lang="en-US" dirty="0"/>
          </a:p>
        </p:txBody>
      </p:sp>
      <p:sp>
        <p:nvSpPr>
          <p:cNvPr id="4" name="TextBox 3"/>
          <p:cNvSpPr txBox="1"/>
          <p:nvPr/>
        </p:nvSpPr>
        <p:spPr>
          <a:xfrm>
            <a:off x="6019800" y="5943600"/>
            <a:ext cx="2819400" cy="707886"/>
          </a:xfrm>
          <a:prstGeom prst="rect">
            <a:avLst/>
          </a:prstGeom>
          <a:solidFill>
            <a:schemeClr val="tx2"/>
          </a:solidFill>
          <a:ln>
            <a:solidFill>
              <a:schemeClr val="bg1"/>
            </a:solidFill>
          </a:ln>
        </p:spPr>
        <p:txBody>
          <a:bodyPr wrap="square" rtlCol="0">
            <a:spAutoFit/>
          </a:bodyPr>
          <a:lstStyle/>
          <a:p>
            <a:r>
              <a:rPr lang="en-US" sz="2000" b="1" dirty="0">
                <a:solidFill>
                  <a:srgbClr val="283138"/>
                </a:solidFill>
              </a:rPr>
              <a:t>NOTE: </a:t>
            </a:r>
            <a:endParaRPr lang="en-US" sz="2000" b="1" dirty="0" smtClean="0">
              <a:solidFill>
                <a:srgbClr val="283138"/>
              </a:solidFill>
            </a:endParaRPr>
          </a:p>
          <a:p>
            <a:r>
              <a:rPr lang="en-US" sz="2000" dirty="0" smtClean="0">
                <a:solidFill>
                  <a:srgbClr val="283138"/>
                </a:solidFill>
              </a:rPr>
              <a:t>Effective May 25, 2016.</a:t>
            </a:r>
          </a:p>
        </p:txBody>
      </p:sp>
    </p:spTree>
    <p:extLst>
      <p:ext uri="{BB962C8B-B14F-4D97-AF65-F5344CB8AC3E}">
        <p14:creationId xmlns:p14="http://schemas.microsoft.com/office/powerpoint/2010/main" val="3653509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949"/>
            <a:ext cx="9067800" cy="650358"/>
          </a:xfrm>
        </p:spPr>
        <p:txBody>
          <a:bodyPr>
            <a:noAutofit/>
          </a:bodyPr>
          <a:lstStyle/>
          <a:p>
            <a:r>
              <a:rPr lang="en-US" sz="3200" dirty="0" smtClean="0"/>
              <a:t>Contributions to Science: Instructions</a:t>
            </a:r>
            <a:endParaRPr lang="en-US" sz="3200" dirty="0"/>
          </a:p>
        </p:txBody>
      </p:sp>
      <p:sp>
        <p:nvSpPr>
          <p:cNvPr id="3" name="Content Placeholder 2"/>
          <p:cNvSpPr>
            <a:spLocks noGrp="1"/>
          </p:cNvSpPr>
          <p:nvPr>
            <p:ph idx="1"/>
          </p:nvPr>
        </p:nvSpPr>
        <p:spPr>
          <a:xfrm>
            <a:off x="0" y="1371600"/>
            <a:ext cx="8839200" cy="5007935"/>
          </a:xfrm>
        </p:spPr>
        <p:txBody>
          <a:bodyPr>
            <a:noAutofit/>
          </a:bodyPr>
          <a:lstStyle/>
          <a:p>
            <a:pPr marL="342900" indent="-342900"/>
            <a:r>
              <a:rPr lang="en-US" sz="2800" dirty="0" smtClean="0"/>
              <a:t>Briefly </a:t>
            </a:r>
            <a:r>
              <a:rPr lang="en-US" sz="2800" b="1" dirty="0"/>
              <a:t>describe</a:t>
            </a:r>
            <a:r>
              <a:rPr lang="en-US" sz="2800" dirty="0"/>
              <a:t> up to five of your most </a:t>
            </a:r>
            <a:r>
              <a:rPr lang="en-US" sz="2800" b="1" dirty="0"/>
              <a:t>significant contributions </a:t>
            </a:r>
            <a:r>
              <a:rPr lang="en-US" sz="2800" dirty="0"/>
              <a:t>to science. </a:t>
            </a:r>
            <a:endParaRPr lang="en-US" sz="2800" dirty="0" smtClean="0"/>
          </a:p>
          <a:p>
            <a:pPr marL="0" indent="0">
              <a:buNone/>
            </a:pPr>
            <a:endParaRPr lang="en-US" sz="2800" dirty="0" smtClean="0"/>
          </a:p>
          <a:p>
            <a:r>
              <a:rPr lang="en-US" sz="2800" b="1" dirty="0" smtClean="0"/>
              <a:t> </a:t>
            </a:r>
            <a:r>
              <a:rPr lang="en-US" sz="2800" dirty="0" smtClean="0"/>
              <a:t>For </a:t>
            </a:r>
            <a:r>
              <a:rPr lang="en-US" sz="2800" dirty="0"/>
              <a:t>each </a:t>
            </a:r>
            <a:r>
              <a:rPr lang="en-US" sz="2800" dirty="0" smtClean="0"/>
              <a:t>contribution, indicate:</a:t>
            </a:r>
          </a:p>
          <a:p>
            <a:pPr lvl="1"/>
            <a:r>
              <a:rPr lang="en-US" sz="2400" dirty="0" smtClean="0"/>
              <a:t>historical </a:t>
            </a:r>
            <a:r>
              <a:rPr lang="en-US" sz="2400" dirty="0"/>
              <a:t>background that frames the scientific </a:t>
            </a:r>
            <a:r>
              <a:rPr lang="en-US" sz="2400" dirty="0" smtClean="0"/>
              <a:t>problem</a:t>
            </a:r>
          </a:p>
          <a:p>
            <a:pPr lvl="1"/>
            <a:r>
              <a:rPr lang="en-US" sz="2400" dirty="0" smtClean="0"/>
              <a:t>central finding</a:t>
            </a:r>
          </a:p>
          <a:p>
            <a:pPr lvl="1"/>
            <a:r>
              <a:rPr lang="en-US" sz="2400" dirty="0" smtClean="0"/>
              <a:t>influence </a:t>
            </a:r>
            <a:r>
              <a:rPr lang="en-US" sz="2400" dirty="0"/>
              <a:t>of the </a:t>
            </a:r>
            <a:r>
              <a:rPr lang="en-US" sz="2400" dirty="0" smtClean="0"/>
              <a:t>finding </a:t>
            </a:r>
            <a:r>
              <a:rPr lang="en-US" sz="2400" dirty="0"/>
              <a:t>on the progress of </a:t>
            </a:r>
            <a:r>
              <a:rPr lang="en-US" sz="2400" dirty="0" smtClean="0"/>
              <a:t>science, health </a:t>
            </a:r>
            <a:r>
              <a:rPr lang="en-US" sz="2400" dirty="0"/>
              <a:t>or </a:t>
            </a:r>
            <a:r>
              <a:rPr lang="en-US" sz="2400" dirty="0" smtClean="0"/>
              <a:t>technology</a:t>
            </a:r>
          </a:p>
          <a:p>
            <a:pPr lvl="1"/>
            <a:r>
              <a:rPr lang="en-US" sz="2400" dirty="0" smtClean="0"/>
              <a:t>your </a:t>
            </a:r>
            <a:r>
              <a:rPr lang="en-US" sz="2400" dirty="0"/>
              <a:t>specific role in the </a:t>
            </a:r>
            <a:r>
              <a:rPr lang="en-US" sz="2400" dirty="0" smtClean="0"/>
              <a:t>contribution</a:t>
            </a:r>
          </a:p>
          <a:p>
            <a:pPr marL="45720" indent="0">
              <a:buNone/>
            </a:pPr>
            <a:endParaRPr lang="en-US" sz="2400" dirty="0" smtClean="0">
              <a:solidFill>
                <a:schemeClr val="tx2"/>
              </a:solidFill>
            </a:endParaRPr>
          </a:p>
          <a:p>
            <a:pPr marL="320040" lvl="1" indent="0">
              <a:buNone/>
            </a:pPr>
            <a:endParaRPr lang="en-US" sz="2200" dirty="0" smtClean="0"/>
          </a:p>
          <a:p>
            <a:pPr marL="457200" lvl="1" indent="0">
              <a:buNone/>
            </a:pPr>
            <a:endParaRPr lang="en-US" sz="2200" dirty="0"/>
          </a:p>
        </p:txBody>
      </p:sp>
    </p:spTree>
    <p:extLst>
      <p:ext uri="{BB962C8B-B14F-4D97-AF65-F5344CB8AC3E}">
        <p14:creationId xmlns:p14="http://schemas.microsoft.com/office/powerpoint/2010/main" val="1672717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8" name="Rectangle 7"/>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1" name="Title 3"/>
          <p:cNvSpPr>
            <a:spLocks noGrp="1"/>
          </p:cNvSpPr>
          <p:nvPr>
            <p:ph type="subTitle" idx="1"/>
          </p:nvPr>
        </p:nvSpPr>
        <p:spPr>
          <a:xfrm>
            <a:off x="0" y="1576600"/>
            <a:ext cx="8991602" cy="5281400"/>
          </a:xfrm>
        </p:spPr>
        <p:txBody>
          <a:bodyPr wrap="square" lIns="0" tIns="182880" rIns="0">
            <a:normAutofit fontScale="92500" lnSpcReduction="10000"/>
          </a:bodyPr>
          <a:lstStyle/>
          <a:p>
            <a:r>
              <a:rPr lang="en-US" b="1" dirty="0">
                <a:solidFill>
                  <a:schemeClr val="tx1"/>
                </a:solidFill>
              </a:rPr>
              <a:t>Grants </a:t>
            </a:r>
            <a:r>
              <a:rPr lang="en-US" b="1" dirty="0" smtClean="0">
                <a:solidFill>
                  <a:schemeClr val="tx1"/>
                </a:solidFill>
              </a:rPr>
              <a:t>Library</a:t>
            </a:r>
          </a:p>
          <a:p>
            <a:endParaRPr lang="en-US" sz="900" b="1" dirty="0">
              <a:solidFill>
                <a:schemeClr val="tx1"/>
              </a:solidFill>
            </a:endParaRPr>
          </a:p>
          <a:p>
            <a:pPr marL="914400" lvl="1" indent="-457200" algn="l">
              <a:buFont typeface="Arial" panose="020B0604020202020204" pitchFamily="34" charset="0"/>
              <a:buChar char="•"/>
            </a:pPr>
            <a:r>
              <a:rPr lang="en-US" sz="3200" dirty="0" smtClean="0">
                <a:solidFill>
                  <a:schemeClr val="tx1"/>
                </a:solidFill>
              </a:rPr>
              <a:t>OTG’s Grants </a:t>
            </a:r>
            <a:r>
              <a:rPr lang="en-US" sz="3200" dirty="0">
                <a:solidFill>
                  <a:schemeClr val="tx1"/>
                </a:solidFill>
              </a:rPr>
              <a:t>Library </a:t>
            </a:r>
            <a:r>
              <a:rPr lang="en-US" sz="3200" dirty="0" smtClean="0">
                <a:solidFill>
                  <a:schemeClr val="tx1"/>
                </a:solidFill>
              </a:rPr>
              <a:t>houses awarded grant applications, standard grant language and templates.</a:t>
            </a:r>
          </a:p>
          <a:p>
            <a:pPr marL="800100" lvl="1" indent="-342900" algn="l">
              <a:buFont typeface="Courier New" panose="02070309020205020404" pitchFamily="49" charset="0"/>
              <a:buChar char="o"/>
            </a:pPr>
            <a:endParaRPr lang="en-US" sz="1300" dirty="0" smtClean="0">
              <a:solidFill>
                <a:schemeClr val="tx1"/>
              </a:solidFill>
            </a:endParaRPr>
          </a:p>
          <a:p>
            <a:pPr marL="1828800" lvl="3" indent="-457200" algn="l">
              <a:buFont typeface="Courier New" panose="02070309020205020404" pitchFamily="49" charset="0"/>
              <a:buChar char="o"/>
            </a:pPr>
            <a:r>
              <a:rPr lang="en-US" sz="2200" dirty="0">
                <a:solidFill>
                  <a:schemeClr val="tx1"/>
                </a:solidFill>
              </a:rPr>
              <a:t>NIH Grants</a:t>
            </a:r>
          </a:p>
          <a:p>
            <a:pPr marL="1828800" lvl="3" indent="-457200" algn="l">
              <a:buFont typeface="Courier New" panose="02070309020205020404" pitchFamily="49" charset="0"/>
              <a:buChar char="o"/>
            </a:pPr>
            <a:r>
              <a:rPr lang="en-US" sz="2200" dirty="0">
                <a:solidFill>
                  <a:schemeClr val="tx1"/>
                </a:solidFill>
              </a:rPr>
              <a:t>Institutional Grants (ICTS, </a:t>
            </a:r>
            <a:r>
              <a:rPr lang="en-US" sz="2200" dirty="0" err="1">
                <a:solidFill>
                  <a:schemeClr val="tx1"/>
                </a:solidFill>
              </a:rPr>
              <a:t>Siteman</a:t>
            </a:r>
            <a:r>
              <a:rPr lang="en-US" sz="2200" dirty="0">
                <a:solidFill>
                  <a:schemeClr val="tx1"/>
                </a:solidFill>
              </a:rPr>
              <a:t>, etc.)</a:t>
            </a:r>
          </a:p>
          <a:p>
            <a:pPr marL="1828800" lvl="3" indent="-457200" algn="l">
              <a:buFont typeface="Courier New" panose="02070309020205020404" pitchFamily="49" charset="0"/>
              <a:buChar char="o"/>
            </a:pPr>
            <a:r>
              <a:rPr lang="en-US" sz="2200" dirty="0">
                <a:solidFill>
                  <a:schemeClr val="tx1"/>
                </a:solidFill>
              </a:rPr>
              <a:t>Private Grants (PCORI)</a:t>
            </a:r>
          </a:p>
          <a:p>
            <a:pPr marL="1828800" lvl="3" indent="-457200" algn="l">
              <a:buFont typeface="Courier New" panose="02070309020205020404" pitchFamily="49" charset="0"/>
              <a:buChar char="o"/>
            </a:pPr>
            <a:r>
              <a:rPr lang="en-US" sz="2200" dirty="0">
                <a:solidFill>
                  <a:schemeClr val="tx1"/>
                </a:solidFill>
              </a:rPr>
              <a:t>Standard Grant Language/templates (Facilities, RCR, diversity language, LOS)</a:t>
            </a:r>
          </a:p>
          <a:p>
            <a:pPr lvl="1" algn="l"/>
            <a:endParaRPr lang="en-US" sz="1300" dirty="0" smtClean="0">
              <a:solidFill>
                <a:schemeClr val="tx1"/>
              </a:solidFill>
            </a:endParaRPr>
          </a:p>
          <a:p>
            <a:pPr marL="914400" lvl="1" indent="-457200" algn="l">
              <a:buFont typeface="Arial" panose="020B0604020202020204" pitchFamily="34" charset="0"/>
              <a:buChar char="•"/>
            </a:pPr>
            <a:r>
              <a:rPr lang="en-US" sz="3200" dirty="0" smtClean="0">
                <a:solidFill>
                  <a:schemeClr val="tx1"/>
                </a:solidFill>
              </a:rPr>
              <a:t>Since </a:t>
            </a:r>
            <a:r>
              <a:rPr lang="en-US" sz="3200" dirty="0">
                <a:solidFill>
                  <a:schemeClr val="tx1"/>
                </a:solidFill>
              </a:rPr>
              <a:t>the launch of the (old) </a:t>
            </a:r>
            <a:r>
              <a:rPr lang="en-US" sz="3200" dirty="0" err="1">
                <a:solidFill>
                  <a:schemeClr val="tx1"/>
                </a:solidFill>
              </a:rPr>
              <a:t>Sharepoint</a:t>
            </a:r>
            <a:r>
              <a:rPr lang="en-US" sz="3200" dirty="0">
                <a:solidFill>
                  <a:schemeClr val="tx1"/>
                </a:solidFill>
              </a:rPr>
              <a:t> site last March, </a:t>
            </a:r>
            <a:r>
              <a:rPr lang="en-US" sz="3200" dirty="0" smtClean="0">
                <a:solidFill>
                  <a:schemeClr val="tx1"/>
                </a:solidFill>
              </a:rPr>
              <a:t>the site has had more than 1,000 views</a:t>
            </a:r>
          </a:p>
          <a:p>
            <a:pPr lvl="1" algn="l"/>
            <a:endParaRPr lang="en-US" sz="1100" dirty="0" smtClean="0">
              <a:solidFill>
                <a:schemeClr val="tx1"/>
              </a:solidFill>
            </a:endParaRPr>
          </a:p>
          <a:p>
            <a:pPr lvl="2" algn="l"/>
            <a:endParaRPr lang="en-US" sz="2600" dirty="0">
              <a:solidFill>
                <a:schemeClr val="tx1"/>
              </a:solidFill>
            </a:endParaRPr>
          </a:p>
          <a:p>
            <a:pPr lvl="1" algn="l"/>
            <a:endParaRPr lang="en-US" sz="1700" dirty="0">
              <a:solidFill>
                <a:schemeClr val="tx1"/>
              </a:solidFill>
            </a:endParaRPr>
          </a:p>
          <a:p>
            <a:pPr lvl="1" algn="l"/>
            <a:endParaRPr lang="en-US" sz="3200" dirty="0">
              <a:solidFill>
                <a:schemeClr val="tx1"/>
              </a:solidFill>
            </a:endParaRPr>
          </a:p>
          <a:p>
            <a:pPr marL="1257300" lvl="2" indent="-342900" algn="l">
              <a:buFont typeface="Arial" panose="020B0604020202020204" pitchFamily="34" charset="0"/>
              <a:buChar char="•"/>
            </a:pPr>
            <a:endParaRPr lang="en-US" sz="2800" dirty="0" smtClean="0">
              <a:solidFill>
                <a:schemeClr val="tx1"/>
              </a:solidFill>
            </a:endParaRPr>
          </a:p>
          <a:p>
            <a:pPr lvl="1" algn="l"/>
            <a:endParaRPr lang="en-US" sz="900" dirty="0" smtClean="0">
              <a:solidFill>
                <a:schemeClr val="tx1"/>
              </a:solidFill>
            </a:endParaRPr>
          </a:p>
        </p:txBody>
      </p:sp>
    </p:spTree>
    <p:extLst>
      <p:ext uri="{BB962C8B-B14F-4D97-AF65-F5344CB8AC3E}">
        <p14:creationId xmlns:p14="http://schemas.microsoft.com/office/powerpoint/2010/main" val="4294315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458200" cy="595423"/>
          </a:xfrm>
        </p:spPr>
        <p:txBody>
          <a:bodyPr>
            <a:noAutofit/>
          </a:bodyPr>
          <a:lstStyle/>
          <a:p>
            <a:r>
              <a:rPr lang="en-US" sz="3200" dirty="0" smtClean="0"/>
              <a:t>Contributions to Science: Recommendations   </a:t>
            </a:r>
            <a:endParaRPr lang="en-US" sz="3200" dirty="0"/>
          </a:p>
        </p:txBody>
      </p:sp>
      <p:sp>
        <p:nvSpPr>
          <p:cNvPr id="3" name="Content Placeholder 2"/>
          <p:cNvSpPr>
            <a:spLocks noGrp="1"/>
          </p:cNvSpPr>
          <p:nvPr>
            <p:ph idx="1"/>
          </p:nvPr>
        </p:nvSpPr>
        <p:spPr>
          <a:xfrm>
            <a:off x="304800" y="1066800"/>
            <a:ext cx="8686800" cy="5562600"/>
          </a:xfrm>
        </p:spPr>
        <p:txBody>
          <a:bodyPr>
            <a:noAutofit/>
          </a:bodyPr>
          <a:lstStyle/>
          <a:p>
            <a:r>
              <a:rPr lang="en-US" sz="2200" dirty="0"/>
              <a:t>Tailor your </a:t>
            </a:r>
            <a:r>
              <a:rPr lang="en-US" sz="2200" dirty="0" smtClean="0"/>
              <a:t>contributions to </a:t>
            </a:r>
            <a:r>
              <a:rPr lang="en-US" sz="2200" dirty="0"/>
              <a:t>the </a:t>
            </a:r>
            <a:r>
              <a:rPr lang="en-US" sz="2200" dirty="0" smtClean="0"/>
              <a:t>application.</a:t>
            </a:r>
          </a:p>
          <a:p>
            <a:endParaRPr lang="en-US" sz="2200" dirty="0" smtClean="0"/>
          </a:p>
          <a:p>
            <a:r>
              <a:rPr lang="en-US" sz="2200" dirty="0"/>
              <a:t>The contributions are a descriptive </a:t>
            </a:r>
            <a:r>
              <a:rPr lang="en-US" sz="2200" dirty="0" smtClean="0"/>
              <a:t>narrative (“telling a story”) of </a:t>
            </a:r>
            <a:r>
              <a:rPr lang="en-US" sz="2200" dirty="0"/>
              <a:t>your </a:t>
            </a:r>
            <a:r>
              <a:rPr lang="en-US" sz="2200" dirty="0" smtClean="0"/>
              <a:t>research efforts and </a:t>
            </a:r>
            <a:r>
              <a:rPr lang="en-US" sz="2200" dirty="0"/>
              <a:t>a means of annotating your research products</a:t>
            </a:r>
            <a:r>
              <a:rPr lang="en-US" sz="2200" dirty="0" smtClean="0"/>
              <a:t>.</a:t>
            </a:r>
          </a:p>
          <a:p>
            <a:pPr marL="45720" indent="0">
              <a:buNone/>
            </a:pPr>
            <a:endParaRPr lang="en-US" sz="2200" dirty="0" smtClean="0"/>
          </a:p>
          <a:p>
            <a:r>
              <a:rPr lang="en-US" sz="2200" dirty="0"/>
              <a:t>Your </a:t>
            </a:r>
            <a:r>
              <a:rPr lang="en-US" sz="2200" dirty="0" smtClean="0"/>
              <a:t>contributions are </a:t>
            </a:r>
            <a:r>
              <a:rPr lang="en-US" sz="2200" dirty="0"/>
              <a:t>about your </a:t>
            </a:r>
            <a:r>
              <a:rPr lang="en-US" sz="2200" dirty="0" smtClean="0"/>
              <a:t>career and accomplishments.</a:t>
            </a:r>
            <a:endParaRPr lang="en-US" sz="2200" dirty="0"/>
          </a:p>
          <a:p>
            <a:pPr lvl="1"/>
            <a:r>
              <a:rPr lang="en-US" sz="2200" dirty="0"/>
              <a:t>What </a:t>
            </a:r>
            <a:r>
              <a:rPr lang="en-US" sz="2200" dirty="0" smtClean="0"/>
              <a:t>scientific problem did you research? </a:t>
            </a:r>
            <a:endParaRPr lang="en-US" sz="2200" dirty="0"/>
          </a:p>
          <a:p>
            <a:pPr lvl="1"/>
            <a:r>
              <a:rPr lang="en-US" sz="2200" dirty="0"/>
              <a:t>What were your </a:t>
            </a:r>
            <a:r>
              <a:rPr lang="en-US" sz="2200" dirty="0" smtClean="0"/>
              <a:t>findings or research products? </a:t>
            </a:r>
          </a:p>
          <a:p>
            <a:pPr lvl="1"/>
            <a:r>
              <a:rPr lang="en-US" sz="2200" dirty="0" smtClean="0"/>
              <a:t>What was the impact of the findings? </a:t>
            </a:r>
            <a:endParaRPr lang="en-US" sz="2200" dirty="0"/>
          </a:p>
          <a:p>
            <a:pPr lvl="1"/>
            <a:r>
              <a:rPr lang="en-US" sz="2200" dirty="0" smtClean="0"/>
              <a:t>What was your role?</a:t>
            </a:r>
            <a:endParaRPr lang="en-US" sz="2200" dirty="0"/>
          </a:p>
          <a:p>
            <a:endParaRPr lang="en-US" sz="2200" dirty="0"/>
          </a:p>
          <a:p>
            <a:r>
              <a:rPr lang="en-US" sz="2200" dirty="0" smtClean="0"/>
              <a:t>Contributions </a:t>
            </a:r>
            <a:r>
              <a:rPr lang="en-US" sz="2200" dirty="0"/>
              <a:t>can be in any </a:t>
            </a:r>
            <a:r>
              <a:rPr lang="en-US" sz="2200" dirty="0" smtClean="0"/>
              <a:t>order; chronological, career trajectory, funded projects, topic, relevance to the application, etc.</a:t>
            </a:r>
          </a:p>
        </p:txBody>
      </p:sp>
    </p:spTree>
    <p:extLst>
      <p:ext uri="{BB962C8B-B14F-4D97-AF65-F5344CB8AC3E}">
        <p14:creationId xmlns:p14="http://schemas.microsoft.com/office/powerpoint/2010/main" val="2331874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05800" cy="5410200"/>
          </a:xfrm>
        </p:spPr>
        <p:txBody>
          <a:bodyPr>
            <a:normAutofit/>
          </a:bodyPr>
          <a:lstStyle/>
          <a:p>
            <a:r>
              <a:rPr lang="en-US" sz="2200" dirty="0" smtClean="0"/>
              <a:t>Peer-reviewed articles</a:t>
            </a:r>
          </a:p>
          <a:p>
            <a:r>
              <a:rPr lang="en-US" sz="2200" dirty="0" smtClean="0"/>
              <a:t>Non peer-reviewed articles (e.g., trade publications)</a:t>
            </a:r>
          </a:p>
          <a:p>
            <a:r>
              <a:rPr lang="en-US" sz="2200" dirty="0"/>
              <a:t>Posters and </a:t>
            </a:r>
            <a:r>
              <a:rPr lang="en-US" sz="2200" dirty="0" smtClean="0"/>
              <a:t>abstracts </a:t>
            </a:r>
          </a:p>
          <a:p>
            <a:r>
              <a:rPr lang="en-US" sz="2200" dirty="0" smtClean="0"/>
              <a:t>Audio </a:t>
            </a:r>
            <a:r>
              <a:rPr lang="en-US" sz="2200" dirty="0"/>
              <a:t>or video </a:t>
            </a:r>
            <a:r>
              <a:rPr lang="en-US" sz="2200" dirty="0" smtClean="0"/>
              <a:t>products</a:t>
            </a:r>
          </a:p>
          <a:p>
            <a:r>
              <a:rPr lang="en-US" sz="2200" dirty="0" smtClean="0"/>
              <a:t>Patents</a:t>
            </a:r>
          </a:p>
          <a:p>
            <a:r>
              <a:rPr lang="en-US" sz="2200" dirty="0" smtClean="0"/>
              <a:t>Data </a:t>
            </a:r>
            <a:r>
              <a:rPr lang="en-US" sz="2200" dirty="0"/>
              <a:t>and research </a:t>
            </a:r>
            <a:r>
              <a:rPr lang="en-US" sz="2200" dirty="0" smtClean="0"/>
              <a:t>materials</a:t>
            </a:r>
          </a:p>
          <a:p>
            <a:r>
              <a:rPr lang="en-US" sz="2200" dirty="0" smtClean="0"/>
              <a:t>Databases</a:t>
            </a:r>
          </a:p>
          <a:p>
            <a:r>
              <a:rPr lang="en-US" sz="2200" dirty="0" smtClean="0"/>
              <a:t>Educational </a:t>
            </a:r>
            <a:r>
              <a:rPr lang="en-US" sz="2200" dirty="0"/>
              <a:t>aids or </a:t>
            </a:r>
            <a:r>
              <a:rPr lang="en-US" sz="2200" dirty="0" smtClean="0"/>
              <a:t>curricula</a:t>
            </a:r>
          </a:p>
          <a:p>
            <a:r>
              <a:rPr lang="en-US" sz="2200" dirty="0" smtClean="0"/>
              <a:t>Instruments </a:t>
            </a:r>
            <a:r>
              <a:rPr lang="en-US" sz="2200" dirty="0"/>
              <a:t>or </a:t>
            </a:r>
            <a:r>
              <a:rPr lang="en-US" sz="2200" dirty="0" smtClean="0"/>
              <a:t>equipment</a:t>
            </a:r>
          </a:p>
          <a:p>
            <a:r>
              <a:rPr lang="en-US" sz="2200" dirty="0" smtClean="0"/>
              <a:t>Models</a:t>
            </a:r>
          </a:p>
          <a:p>
            <a:r>
              <a:rPr lang="en-US" sz="2200" dirty="0" smtClean="0"/>
              <a:t>Protocols</a:t>
            </a:r>
          </a:p>
          <a:p>
            <a:r>
              <a:rPr lang="en-US" sz="2200" dirty="0" smtClean="0"/>
              <a:t>Software </a:t>
            </a:r>
            <a:r>
              <a:rPr lang="en-US" sz="2200" dirty="0"/>
              <a:t>or </a:t>
            </a:r>
            <a:r>
              <a:rPr lang="en-US" sz="2200" dirty="0" smtClean="0"/>
              <a:t>netware</a:t>
            </a:r>
          </a:p>
          <a:p>
            <a:r>
              <a:rPr lang="en-US" sz="2200" dirty="0" smtClean="0"/>
              <a:t>Etc. </a:t>
            </a:r>
            <a:endParaRPr lang="en-US" sz="2200" dirty="0"/>
          </a:p>
        </p:txBody>
      </p:sp>
      <p:sp>
        <p:nvSpPr>
          <p:cNvPr id="4" name="Title 1"/>
          <p:cNvSpPr txBox="1">
            <a:spLocks/>
          </p:cNvSpPr>
          <p:nvPr/>
        </p:nvSpPr>
        <p:spPr>
          <a:xfrm>
            <a:off x="0" y="30126"/>
            <a:ext cx="914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FF8600"/>
                </a:solidFill>
              </a:rPr>
              <a:t> Publications and Research Products </a:t>
            </a:r>
            <a:endParaRPr lang="en-US" sz="3200" dirty="0">
              <a:solidFill>
                <a:srgbClr val="FF8600"/>
              </a:solidFill>
            </a:endParaRPr>
          </a:p>
        </p:txBody>
      </p:sp>
      <p:sp>
        <p:nvSpPr>
          <p:cNvPr id="5" name="TextBox 4"/>
          <p:cNvSpPr txBox="1"/>
          <p:nvPr/>
        </p:nvSpPr>
        <p:spPr>
          <a:xfrm>
            <a:off x="4724400" y="3505200"/>
            <a:ext cx="4265428" cy="2585323"/>
          </a:xfrm>
          <a:prstGeom prst="rect">
            <a:avLst/>
          </a:prstGeom>
          <a:solidFill>
            <a:schemeClr val="tx2"/>
          </a:solidFill>
          <a:ln>
            <a:solidFill>
              <a:schemeClr val="bg1"/>
            </a:solidFill>
          </a:ln>
        </p:spPr>
        <p:txBody>
          <a:bodyPr wrap="square" rtlCol="0">
            <a:spAutoFit/>
          </a:bodyPr>
          <a:lstStyle/>
          <a:p>
            <a:pPr marL="285750" indent="-285750">
              <a:buFont typeface="Arial" panose="020B0604020202020204" pitchFamily="34" charset="0"/>
              <a:buChar char="•"/>
            </a:pPr>
            <a:r>
              <a:rPr lang="en-US" b="1" dirty="0" smtClean="0">
                <a:solidFill>
                  <a:prstClr val="black"/>
                </a:solidFill>
              </a:rPr>
              <a:t>Personal Statement: </a:t>
            </a:r>
          </a:p>
          <a:p>
            <a:r>
              <a:rPr lang="en-US" dirty="0" smtClean="0">
                <a:solidFill>
                  <a:prstClr val="black"/>
                </a:solidFill>
              </a:rPr>
              <a:t>Optional; up to four citations allowed (must be peer-reviewed journal articles. As of May 25, 2016: can include other research products).</a:t>
            </a:r>
          </a:p>
          <a:p>
            <a:endParaRPr lang="en-US" dirty="0" smtClean="0">
              <a:solidFill>
                <a:prstClr val="black"/>
              </a:solidFill>
            </a:endParaRPr>
          </a:p>
          <a:p>
            <a:pPr marL="285750" indent="-285750">
              <a:buFont typeface="Arial" panose="020B0604020202020204" pitchFamily="34" charset="0"/>
              <a:buChar char="•"/>
            </a:pPr>
            <a:r>
              <a:rPr lang="en-US" b="1" dirty="0" smtClean="0">
                <a:solidFill>
                  <a:prstClr val="black"/>
                </a:solidFill>
              </a:rPr>
              <a:t>Contributions to Science: </a:t>
            </a:r>
          </a:p>
          <a:p>
            <a:r>
              <a:rPr lang="en-US" dirty="0" smtClean="0">
                <a:solidFill>
                  <a:prstClr val="black"/>
                </a:solidFill>
              </a:rPr>
              <a:t>Required; up to four citations allowed  </a:t>
            </a:r>
          </a:p>
          <a:p>
            <a:r>
              <a:rPr lang="en-US" dirty="0" smtClean="0">
                <a:solidFill>
                  <a:prstClr val="black"/>
                </a:solidFill>
              </a:rPr>
              <a:t>for each contribution.</a:t>
            </a:r>
          </a:p>
        </p:txBody>
      </p:sp>
    </p:spTree>
    <p:extLst>
      <p:ext uri="{BB962C8B-B14F-4D97-AF65-F5344CB8AC3E}">
        <p14:creationId xmlns:p14="http://schemas.microsoft.com/office/powerpoint/2010/main" val="2188103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47814" cy="1066801"/>
          </a:xfrm>
        </p:spPr>
        <p:txBody>
          <a:bodyPr>
            <a:normAutofit fontScale="90000"/>
          </a:bodyPr>
          <a:lstStyle/>
          <a:p>
            <a:pPr algn="ctr"/>
            <a:r>
              <a:rPr lang="en-US" dirty="0" smtClean="0"/>
              <a:t/>
            </a:r>
            <a:br>
              <a:rPr lang="en-US" dirty="0" smtClean="0"/>
            </a:br>
            <a:r>
              <a:rPr lang="en-US" sz="3600" dirty="0" smtClean="0"/>
              <a:t>Publications </a:t>
            </a:r>
            <a:r>
              <a:rPr lang="en-US" sz="3600" dirty="0"/>
              <a:t>and Research Products: </a:t>
            </a:r>
            <a:r>
              <a:rPr lang="en-US" sz="3600" dirty="0" smtClean="0"/>
              <a:t>Instructions</a:t>
            </a:r>
            <a:r>
              <a:rPr lang="en-US" sz="3100" dirty="0"/>
              <a:t/>
            </a:r>
            <a:br>
              <a:rPr lang="en-US" sz="3100" dirty="0"/>
            </a:br>
            <a:endParaRPr lang="en-US" dirty="0"/>
          </a:p>
        </p:txBody>
      </p:sp>
      <p:sp>
        <p:nvSpPr>
          <p:cNvPr id="3" name="Content Placeholder 2"/>
          <p:cNvSpPr>
            <a:spLocks noGrp="1"/>
          </p:cNvSpPr>
          <p:nvPr>
            <p:ph idx="1"/>
          </p:nvPr>
        </p:nvSpPr>
        <p:spPr>
          <a:xfrm>
            <a:off x="31898" y="914400"/>
            <a:ext cx="8382000" cy="5867400"/>
          </a:xfrm>
        </p:spPr>
        <p:txBody>
          <a:bodyPr>
            <a:normAutofit lnSpcReduction="10000"/>
          </a:bodyPr>
          <a:lstStyle/>
          <a:p>
            <a:r>
              <a:rPr lang="en-US" dirty="0"/>
              <a:t>NIH </a:t>
            </a:r>
            <a:r>
              <a:rPr lang="en-US" dirty="0" smtClean="0"/>
              <a:t>requires </a:t>
            </a:r>
            <a:r>
              <a:rPr lang="en-US" dirty="0"/>
              <a:t>a PMCID </a:t>
            </a:r>
            <a:r>
              <a:rPr lang="en-US" dirty="0" smtClean="0"/>
              <a:t>for publications that apply under the NIH Public Access Policy and  are </a:t>
            </a:r>
            <a:r>
              <a:rPr lang="en-US" dirty="0"/>
              <a:t>authored by the applicant or arise from an applicant’s NIH award. </a:t>
            </a:r>
            <a:endParaRPr lang="en-US" dirty="0" smtClean="0"/>
          </a:p>
          <a:p>
            <a:endParaRPr lang="en-US" dirty="0" smtClean="0"/>
          </a:p>
          <a:p>
            <a:r>
              <a:rPr lang="en-US" dirty="0" smtClean="0"/>
              <a:t>No specific style guide for citations required. </a:t>
            </a:r>
          </a:p>
          <a:p>
            <a:endParaRPr lang="en-US" dirty="0"/>
          </a:p>
          <a:p>
            <a:r>
              <a:rPr lang="en-US" dirty="0" smtClean="0"/>
              <a:t>To save on space for contributions, applicants </a:t>
            </a:r>
            <a:r>
              <a:rPr lang="en-US" dirty="0"/>
              <a:t>may use ‘et al’ in lieu of listing all authors in a citation</a:t>
            </a:r>
            <a:r>
              <a:rPr lang="en-US" dirty="0" smtClean="0"/>
              <a:t>.</a:t>
            </a:r>
          </a:p>
          <a:p>
            <a:endParaRPr lang="en-US" dirty="0"/>
          </a:p>
          <a:p>
            <a:r>
              <a:rPr lang="en-US" dirty="0"/>
              <a:t>Only published or accepted for publication material can be </a:t>
            </a:r>
            <a:r>
              <a:rPr lang="en-US" dirty="0" smtClean="0"/>
              <a:t>cited in the Personal Statement or contributions. </a:t>
            </a:r>
            <a:r>
              <a:rPr lang="en-US" dirty="0"/>
              <a:t>Nothing in preparation or under review can be cited (but </a:t>
            </a:r>
            <a:r>
              <a:rPr lang="en-US" dirty="0" smtClean="0"/>
              <a:t>can </a:t>
            </a:r>
            <a:r>
              <a:rPr lang="en-US" dirty="0"/>
              <a:t>be described in the narrative </a:t>
            </a:r>
            <a:r>
              <a:rPr lang="en-US" dirty="0" smtClean="0"/>
              <a:t>portions, </a:t>
            </a:r>
            <a:r>
              <a:rPr lang="en-US" dirty="0"/>
              <a:t>e.g., </a:t>
            </a:r>
            <a:r>
              <a:rPr lang="en-US" dirty="0" smtClean="0"/>
              <a:t>“I </a:t>
            </a:r>
            <a:r>
              <a:rPr lang="en-US" dirty="0"/>
              <a:t>am preparing a manuscript about my work about X”). </a:t>
            </a:r>
          </a:p>
          <a:p>
            <a:endParaRPr lang="en-US" dirty="0" smtClean="0"/>
          </a:p>
          <a:p>
            <a:r>
              <a:rPr lang="en-US" dirty="0"/>
              <a:t>Citations can be reused among </a:t>
            </a:r>
            <a:r>
              <a:rPr lang="en-US" dirty="0" smtClean="0"/>
              <a:t>the Personal </a:t>
            </a:r>
            <a:r>
              <a:rPr lang="en-US" dirty="0"/>
              <a:t>Statement or contributions. </a:t>
            </a:r>
            <a:endParaRPr lang="en-US" dirty="0" smtClean="0"/>
          </a:p>
          <a:p>
            <a:endParaRPr lang="en-US" dirty="0"/>
          </a:p>
          <a:p>
            <a:r>
              <a:rPr lang="en-US" dirty="0"/>
              <a:t>Applicants do not need to be an author to a citation noted for </a:t>
            </a:r>
            <a:r>
              <a:rPr lang="en-US" dirty="0" smtClean="0"/>
              <a:t>the </a:t>
            </a:r>
            <a:r>
              <a:rPr lang="en-US" dirty="0"/>
              <a:t>Personal Statement or </a:t>
            </a:r>
            <a:r>
              <a:rPr lang="en-US" dirty="0" smtClean="0"/>
              <a:t>contributions.</a:t>
            </a:r>
            <a:endParaRPr lang="en-US" dirty="0"/>
          </a:p>
          <a:p>
            <a:endParaRPr lang="en-US" dirty="0"/>
          </a:p>
        </p:txBody>
      </p:sp>
    </p:spTree>
    <p:extLst>
      <p:ext uri="{BB962C8B-B14F-4D97-AF65-F5344CB8AC3E}">
        <p14:creationId xmlns:p14="http://schemas.microsoft.com/office/powerpoint/2010/main" val="3040429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924800" cy="914400"/>
          </a:xfrm>
        </p:spPr>
        <p:txBody>
          <a:bodyPr>
            <a:normAutofit/>
          </a:bodyPr>
          <a:lstStyle/>
          <a:p>
            <a:r>
              <a:rPr lang="en-US" sz="3200" dirty="0" smtClean="0">
                <a:latin typeface="Calibri" panose="020F0502020204030204" pitchFamily="34" charset="0"/>
              </a:rPr>
              <a:t>Biosketch: General Recommendations</a:t>
            </a:r>
            <a:endParaRPr lang="en-US" sz="3200" dirty="0">
              <a:latin typeface="Calibri" panose="020F0502020204030204" pitchFamily="34" charset="0"/>
            </a:endParaRPr>
          </a:p>
        </p:txBody>
      </p:sp>
      <p:sp>
        <p:nvSpPr>
          <p:cNvPr id="3" name="Content Placeholder 2"/>
          <p:cNvSpPr>
            <a:spLocks noGrp="1"/>
          </p:cNvSpPr>
          <p:nvPr>
            <p:ph idx="1"/>
          </p:nvPr>
        </p:nvSpPr>
        <p:spPr>
          <a:xfrm>
            <a:off x="228600" y="1143000"/>
            <a:ext cx="8686800" cy="5486400"/>
          </a:xfrm>
        </p:spPr>
        <p:txBody>
          <a:bodyPr>
            <a:normAutofit fontScale="85000" lnSpcReduction="20000"/>
          </a:bodyPr>
          <a:lstStyle/>
          <a:p>
            <a:r>
              <a:rPr lang="en-US" sz="2600" dirty="0">
                <a:latin typeface="Calibri" panose="020F0502020204030204" pitchFamily="34" charset="0"/>
              </a:rPr>
              <a:t>Follow the NIH instructions/requirements for creating a biosketch. NIH and the reviewers are looking for specific information in a standard format.</a:t>
            </a:r>
          </a:p>
          <a:p>
            <a:endParaRPr lang="en-US" sz="2600" dirty="0" smtClean="0">
              <a:latin typeface="Calibri" panose="020F0502020204030204" pitchFamily="34" charset="0"/>
            </a:endParaRPr>
          </a:p>
          <a:p>
            <a:r>
              <a:rPr lang="en-US" sz="2600" dirty="0" smtClean="0">
                <a:latin typeface="Calibri" panose="020F0502020204030204" pitchFamily="34" charset="0"/>
              </a:rPr>
              <a:t>It </a:t>
            </a:r>
            <a:r>
              <a:rPr lang="en-US" sz="2600" dirty="0">
                <a:latin typeface="Calibri" panose="020F0502020204030204" pitchFamily="34" charset="0"/>
              </a:rPr>
              <a:t>takes longer to prepare a new biosketch than anticipated</a:t>
            </a:r>
            <a:r>
              <a:rPr lang="en-US" sz="2600" dirty="0" smtClean="0">
                <a:latin typeface="Calibri" panose="020F0502020204030204" pitchFamily="34" charset="0"/>
              </a:rPr>
              <a:t>.</a:t>
            </a:r>
          </a:p>
          <a:p>
            <a:endParaRPr lang="en-US" sz="2600" dirty="0">
              <a:latin typeface="Calibri" panose="020F0502020204030204" pitchFamily="34" charset="0"/>
            </a:endParaRPr>
          </a:p>
          <a:p>
            <a:r>
              <a:rPr lang="en-US" sz="2600" dirty="0">
                <a:latin typeface="Calibri" panose="020F0502020204030204" pitchFamily="34" charset="0"/>
              </a:rPr>
              <a:t>Start early and </a:t>
            </a:r>
            <a:r>
              <a:rPr lang="en-US" sz="2600" dirty="0" smtClean="0">
                <a:latin typeface="Calibri" panose="020F0502020204030204" pitchFamily="34" charset="0"/>
              </a:rPr>
              <a:t>get feedback </a:t>
            </a:r>
            <a:r>
              <a:rPr lang="en-US" sz="2600" dirty="0">
                <a:latin typeface="Calibri" panose="020F0502020204030204" pitchFamily="34" charset="0"/>
              </a:rPr>
              <a:t>before submitting</a:t>
            </a:r>
            <a:r>
              <a:rPr lang="en-US" sz="2600" dirty="0" smtClean="0">
                <a:latin typeface="Calibri" panose="020F0502020204030204" pitchFamily="34" charset="0"/>
              </a:rPr>
              <a:t>.</a:t>
            </a:r>
          </a:p>
          <a:p>
            <a:endParaRPr lang="en-US" sz="2600" dirty="0" smtClean="0">
              <a:latin typeface="Calibri" panose="020F0502020204030204" pitchFamily="34" charset="0"/>
            </a:endParaRPr>
          </a:p>
          <a:p>
            <a:r>
              <a:rPr lang="en-US" sz="2600" dirty="0">
                <a:latin typeface="Calibri" panose="020F0502020204030204" pitchFamily="34" charset="0"/>
              </a:rPr>
              <a:t>Tailor </a:t>
            </a:r>
            <a:r>
              <a:rPr lang="en-US" sz="2600" dirty="0" smtClean="0">
                <a:latin typeface="Calibri" panose="020F0502020204030204" pitchFamily="34" charset="0"/>
              </a:rPr>
              <a:t>the </a:t>
            </a:r>
            <a:r>
              <a:rPr lang="en-US" sz="2600" dirty="0">
                <a:latin typeface="Calibri" panose="020F0502020204030204" pitchFamily="34" charset="0"/>
              </a:rPr>
              <a:t>biosketch </a:t>
            </a:r>
            <a:r>
              <a:rPr lang="en-US" sz="2600" dirty="0" smtClean="0">
                <a:latin typeface="Calibri" panose="020F0502020204030204" pitchFamily="34" charset="0"/>
              </a:rPr>
              <a:t>to the </a:t>
            </a:r>
            <a:r>
              <a:rPr lang="en-US" sz="2600" dirty="0">
                <a:latin typeface="Calibri" panose="020F0502020204030204" pitchFamily="34" charset="0"/>
              </a:rPr>
              <a:t>application.  </a:t>
            </a:r>
          </a:p>
          <a:p>
            <a:pPr marL="45720" indent="0">
              <a:buNone/>
            </a:pPr>
            <a:endParaRPr lang="en-US" sz="2600" dirty="0">
              <a:latin typeface="Calibri" panose="020F0502020204030204" pitchFamily="34" charset="0"/>
            </a:endParaRPr>
          </a:p>
          <a:p>
            <a:r>
              <a:rPr lang="en-US" sz="2600" dirty="0" smtClean="0">
                <a:latin typeface="Calibri" panose="020F0502020204030204" pitchFamily="34" charset="0"/>
              </a:rPr>
              <a:t>“You </a:t>
            </a:r>
            <a:r>
              <a:rPr lang="en-US" sz="2600" dirty="0">
                <a:latin typeface="Calibri" panose="020F0502020204030204" pitchFamily="34" charset="0"/>
              </a:rPr>
              <a:t>are not your research but you are your biosketch</a:t>
            </a:r>
            <a:r>
              <a:rPr lang="en-US" sz="2600" dirty="0" smtClean="0">
                <a:latin typeface="Calibri" panose="020F0502020204030204" pitchFamily="34" charset="0"/>
              </a:rPr>
              <a:t>.”  </a:t>
            </a:r>
            <a:r>
              <a:rPr lang="en-US" sz="2600" dirty="0">
                <a:latin typeface="Calibri" panose="020F0502020204030204" pitchFamily="34" charset="0"/>
              </a:rPr>
              <a:t>Think of the biosketch as your scientific autobiography.  Tell a story about your research and </a:t>
            </a:r>
            <a:r>
              <a:rPr lang="en-US" sz="2600" dirty="0" smtClean="0">
                <a:latin typeface="Calibri" panose="020F0502020204030204" pitchFamily="34" charset="0"/>
              </a:rPr>
              <a:t>support it with </a:t>
            </a:r>
            <a:r>
              <a:rPr lang="en-US" sz="2600" dirty="0">
                <a:latin typeface="Calibri" panose="020F0502020204030204" pitchFamily="34" charset="0"/>
              </a:rPr>
              <a:t>evidence </a:t>
            </a:r>
            <a:r>
              <a:rPr lang="en-US" sz="2600" dirty="0" smtClean="0">
                <a:latin typeface="Calibri" panose="020F0502020204030204" pitchFamily="34" charset="0"/>
              </a:rPr>
              <a:t>(</a:t>
            </a:r>
            <a:r>
              <a:rPr lang="en-US" sz="2600" dirty="0">
                <a:latin typeface="Calibri" panose="020F0502020204030204" pitchFamily="34" charset="0"/>
              </a:rPr>
              <a:t>research products</a:t>
            </a:r>
            <a:r>
              <a:rPr lang="en-US" sz="2600" dirty="0" smtClean="0">
                <a:latin typeface="Calibri" panose="020F0502020204030204" pitchFamily="34" charset="0"/>
              </a:rPr>
              <a:t>).</a:t>
            </a:r>
          </a:p>
          <a:p>
            <a:pPr marL="45720" indent="0">
              <a:buNone/>
            </a:pPr>
            <a:endParaRPr lang="en-US" sz="2600" dirty="0">
              <a:latin typeface="Calibri" panose="020F0502020204030204" pitchFamily="34" charset="0"/>
            </a:endParaRPr>
          </a:p>
          <a:p>
            <a:r>
              <a:rPr lang="en-US" sz="2600" dirty="0" smtClean="0">
                <a:latin typeface="Calibri" panose="020F0502020204030204" pitchFamily="34" charset="0"/>
              </a:rPr>
              <a:t>Use Plain Language and avoid jargon. </a:t>
            </a:r>
            <a:r>
              <a:rPr lang="en-US" sz="2600" dirty="0">
                <a:latin typeface="Calibri" panose="020F0502020204030204" pitchFamily="34" charset="0"/>
              </a:rPr>
              <a:t>Plain </a:t>
            </a:r>
            <a:r>
              <a:rPr lang="en-US" sz="2600" dirty="0" smtClean="0">
                <a:latin typeface="Calibri" panose="020F0502020204030204" pitchFamily="34" charset="0"/>
              </a:rPr>
              <a:t>Language </a:t>
            </a:r>
            <a:r>
              <a:rPr lang="en-US" sz="2600" dirty="0">
                <a:latin typeface="Calibri" panose="020F0502020204030204" pitchFamily="34" charset="0"/>
              </a:rPr>
              <a:t>is clear, concise, organized, and appropriate for the intended audience</a:t>
            </a:r>
            <a:r>
              <a:rPr lang="en-US" sz="2600" dirty="0" smtClean="0">
                <a:latin typeface="Calibri" panose="020F0502020204030204" pitchFamily="34" charset="0"/>
              </a:rPr>
              <a:t>.</a:t>
            </a:r>
            <a:r>
              <a:rPr lang="en-US" sz="2600" dirty="0">
                <a:latin typeface="Calibri" panose="020F0502020204030204" pitchFamily="34" charset="0"/>
              </a:rPr>
              <a:t> </a:t>
            </a:r>
            <a:endParaRPr lang="en-US" sz="2600" dirty="0" smtClean="0">
              <a:latin typeface="Calibri" panose="020F0502020204030204" pitchFamily="34" charset="0"/>
            </a:endParaRPr>
          </a:p>
          <a:p>
            <a:endParaRPr lang="en-US" sz="2600" dirty="0">
              <a:latin typeface="Calibri" panose="020F0502020204030204" pitchFamily="34" charset="0"/>
            </a:endParaRPr>
          </a:p>
          <a:p>
            <a:endParaRPr lang="en-US" sz="2600" dirty="0" smtClean="0">
              <a:latin typeface="Calibri" panose="020F0502020204030204" pitchFamily="34" charset="0"/>
            </a:endParaRPr>
          </a:p>
          <a:p>
            <a:endParaRPr lang="en-US" sz="2600" dirty="0" smtClean="0">
              <a:latin typeface="Calibri" panose="020F0502020204030204" pitchFamily="34" charset="0"/>
            </a:endParaRPr>
          </a:p>
          <a:p>
            <a:endParaRPr lang="en-US" sz="2600" dirty="0" smtClean="0">
              <a:latin typeface="Calibri" panose="020F0502020204030204" pitchFamily="34" charset="0"/>
            </a:endParaRPr>
          </a:p>
          <a:p>
            <a:pPr marL="45720" indent="0">
              <a:buNone/>
            </a:pPr>
            <a:endParaRPr lang="en-US" sz="2200" dirty="0" smtClean="0">
              <a:latin typeface="Calibri" panose="020F0502020204030204" pitchFamily="34" charset="0"/>
            </a:endParaRPr>
          </a:p>
          <a:p>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a:p>
        </p:txBody>
      </p:sp>
    </p:spTree>
    <p:extLst>
      <p:ext uri="{BB962C8B-B14F-4D97-AF65-F5344CB8AC3E}">
        <p14:creationId xmlns:p14="http://schemas.microsoft.com/office/powerpoint/2010/main" val="3515001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299"/>
            <a:ext cx="8229600" cy="1143000"/>
          </a:xfrm>
        </p:spPr>
        <p:txBody>
          <a:bodyPr>
            <a:normAutofit/>
          </a:bodyPr>
          <a:lstStyle/>
          <a:p>
            <a:pPr algn="ctr"/>
            <a:r>
              <a:rPr lang="en-US" sz="4000" b="1" dirty="0" smtClean="0">
                <a:solidFill>
                  <a:schemeClr val="tx2"/>
                </a:solidFill>
              </a:rPr>
              <a:t>NCBI: My Bibliography and SciENcv </a:t>
            </a:r>
            <a:endParaRPr lang="en-US" sz="4000" b="1" dirty="0">
              <a:solidFill>
                <a:schemeClr val="tx2"/>
              </a:solidFill>
            </a:endParaRPr>
          </a:p>
        </p:txBody>
      </p:sp>
    </p:spTree>
    <p:extLst>
      <p:ext uri="{BB962C8B-B14F-4D97-AF65-F5344CB8AC3E}">
        <p14:creationId xmlns:p14="http://schemas.microsoft.com/office/powerpoint/2010/main" val="163032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600200" cy="838200"/>
          </a:xfrm>
        </p:spPr>
        <p:txBody>
          <a:bodyPr/>
          <a:lstStyle/>
          <a:p>
            <a:pPr algn="ctr"/>
            <a:r>
              <a:rPr lang="en-US" sz="4000" dirty="0" smtClean="0"/>
              <a:t>NCBI</a:t>
            </a:r>
            <a:endParaRPr lang="en-US" dirty="0"/>
          </a:p>
        </p:txBody>
      </p:sp>
      <p:sp>
        <p:nvSpPr>
          <p:cNvPr id="3" name="Content Placeholder 2"/>
          <p:cNvSpPr>
            <a:spLocks noGrp="1"/>
          </p:cNvSpPr>
          <p:nvPr>
            <p:ph idx="1"/>
          </p:nvPr>
        </p:nvSpPr>
        <p:spPr>
          <a:xfrm>
            <a:off x="152400" y="1620042"/>
            <a:ext cx="5334000" cy="4525963"/>
          </a:xfrm>
        </p:spPr>
        <p:txBody>
          <a:bodyPr>
            <a:normAutofit/>
          </a:bodyPr>
          <a:lstStyle/>
          <a:p>
            <a:r>
              <a:rPr lang="en-US" sz="2400" dirty="0"/>
              <a:t>The National Center for Biotechnology Information </a:t>
            </a:r>
            <a:r>
              <a:rPr lang="en-US" sz="2400" dirty="0" smtClean="0"/>
              <a:t>(NCBI) advances </a:t>
            </a:r>
            <a:r>
              <a:rPr lang="en-US" sz="2400" dirty="0"/>
              <a:t>science and health by providing access to biomedical and genomic information. </a:t>
            </a:r>
            <a:endParaRPr lang="en-US" sz="2400" dirty="0" smtClean="0"/>
          </a:p>
          <a:p>
            <a:endParaRPr lang="en-US" sz="2400" dirty="0"/>
          </a:p>
          <a:p>
            <a:r>
              <a:rPr lang="en-US" sz="2400" dirty="0" smtClean="0"/>
              <a:t>Among </a:t>
            </a:r>
            <a:r>
              <a:rPr lang="en-US" sz="2400" dirty="0"/>
              <a:t>the resources included are PubMed, PubMed Central, genomic tools, registries, databases, among others.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1905000"/>
            <a:ext cx="318131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0916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096" y="2133600"/>
            <a:ext cx="3952503" cy="45424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51663" y="-228600"/>
            <a:ext cx="8229600" cy="990600"/>
          </a:xfrm>
        </p:spPr>
        <p:txBody>
          <a:bodyPr>
            <a:normAutofit/>
          </a:bodyPr>
          <a:lstStyle/>
          <a:p>
            <a:r>
              <a:rPr lang="en-US" sz="3200" b="1" dirty="0" smtClean="0"/>
              <a:t>My </a:t>
            </a:r>
            <a:r>
              <a:rPr lang="en-US" sz="3200" dirty="0" smtClean="0"/>
              <a:t>NCBI </a:t>
            </a:r>
            <a:endParaRPr lang="en-US" sz="3200" dirty="0"/>
          </a:p>
        </p:txBody>
      </p:sp>
      <p:sp>
        <p:nvSpPr>
          <p:cNvPr id="3" name="Content Placeholder 2"/>
          <p:cNvSpPr>
            <a:spLocks noGrp="1"/>
          </p:cNvSpPr>
          <p:nvPr>
            <p:ph idx="1"/>
          </p:nvPr>
        </p:nvSpPr>
        <p:spPr>
          <a:xfrm>
            <a:off x="-152400" y="990600"/>
            <a:ext cx="8763000" cy="1295400"/>
          </a:xfrm>
        </p:spPr>
        <p:txBody>
          <a:bodyPr>
            <a:noAutofit/>
          </a:bodyPr>
          <a:lstStyle/>
          <a:p>
            <a:pPr marL="0" indent="0">
              <a:buNone/>
            </a:pPr>
            <a:r>
              <a:rPr lang="en-US" sz="2400" b="1" dirty="0" smtClean="0"/>
              <a:t>   My </a:t>
            </a:r>
            <a:r>
              <a:rPr lang="en-US" sz="2400" b="1" dirty="0"/>
              <a:t>NCBI </a:t>
            </a:r>
            <a:r>
              <a:rPr lang="en-US" sz="2400" dirty="0"/>
              <a:t>is </a:t>
            </a:r>
            <a:r>
              <a:rPr lang="en-US" sz="2400" dirty="0" smtClean="0"/>
              <a:t>a dashboard that </a:t>
            </a:r>
            <a:r>
              <a:rPr lang="en-US" sz="2400" dirty="0"/>
              <a:t>retains user information and database </a:t>
            </a:r>
            <a:r>
              <a:rPr lang="en-US" sz="2400" dirty="0" smtClean="0"/>
              <a:t>  </a:t>
            </a:r>
          </a:p>
          <a:p>
            <a:pPr marL="0" indent="0">
              <a:buNone/>
            </a:pPr>
            <a:r>
              <a:rPr lang="en-US" sz="2400" dirty="0"/>
              <a:t> </a:t>
            </a:r>
            <a:r>
              <a:rPr lang="en-US" sz="2400" dirty="0" smtClean="0"/>
              <a:t>  preferences </a:t>
            </a:r>
            <a:r>
              <a:rPr lang="en-US" sz="2400" dirty="0"/>
              <a:t>to provide customized services for </a:t>
            </a:r>
            <a:r>
              <a:rPr lang="en-US" sz="2400" dirty="0" smtClean="0"/>
              <a:t>NCBI </a:t>
            </a:r>
            <a:r>
              <a:rPr lang="en-US" sz="2400" dirty="0"/>
              <a:t>databases. </a:t>
            </a:r>
            <a:endParaRPr lang="en-US" sz="2400" dirty="0" smtClean="0"/>
          </a:p>
        </p:txBody>
      </p:sp>
      <p:sp>
        <p:nvSpPr>
          <p:cNvPr id="7" name="Rectangle 6"/>
          <p:cNvSpPr/>
          <p:nvPr/>
        </p:nvSpPr>
        <p:spPr>
          <a:xfrm>
            <a:off x="151663" y="2173434"/>
            <a:ext cx="4876800" cy="4462760"/>
          </a:xfrm>
          <a:prstGeom prst="rect">
            <a:avLst/>
          </a:prstGeom>
        </p:spPr>
        <p:txBody>
          <a:bodyPr wrap="square">
            <a:spAutoFit/>
          </a:bodyPr>
          <a:lstStyle/>
          <a:p>
            <a:r>
              <a:rPr lang="en-US" sz="2400" dirty="0" smtClean="0">
                <a:solidFill>
                  <a:prstClr val="white"/>
                </a:solidFill>
              </a:rPr>
              <a:t>Two </a:t>
            </a:r>
            <a:r>
              <a:rPr lang="en-US" sz="2400" dirty="0">
                <a:solidFill>
                  <a:prstClr val="white"/>
                </a:solidFill>
              </a:rPr>
              <a:t>specific </a:t>
            </a:r>
            <a:r>
              <a:rPr lang="en-US" sz="2400" dirty="0" smtClean="0">
                <a:solidFill>
                  <a:prstClr val="white"/>
                </a:solidFill>
              </a:rPr>
              <a:t>tools include:</a:t>
            </a:r>
          </a:p>
          <a:p>
            <a:endParaRPr lang="en-US" sz="2800" dirty="0">
              <a:solidFill>
                <a:prstClr val="white"/>
              </a:solidFill>
            </a:endParaRPr>
          </a:p>
          <a:p>
            <a:r>
              <a:rPr lang="en-US" sz="2400" b="1" u="sng" dirty="0">
                <a:solidFill>
                  <a:srgbClr val="FF8600"/>
                </a:solidFill>
              </a:rPr>
              <a:t>My </a:t>
            </a:r>
            <a:r>
              <a:rPr lang="en-US" sz="2400" b="1" u="sng" dirty="0" smtClean="0">
                <a:solidFill>
                  <a:srgbClr val="FF8600"/>
                </a:solidFill>
              </a:rPr>
              <a:t>Bibliography</a:t>
            </a:r>
            <a:r>
              <a:rPr lang="en-US" sz="2400" dirty="0" smtClean="0">
                <a:solidFill>
                  <a:prstClr val="white"/>
                </a:solidFill>
              </a:rPr>
              <a:t>:  </a:t>
            </a:r>
            <a:r>
              <a:rPr lang="en-US" sz="2000" dirty="0" smtClean="0">
                <a:solidFill>
                  <a:prstClr val="white"/>
                </a:solidFill>
              </a:rPr>
              <a:t>(required as of 2010)</a:t>
            </a:r>
            <a:endParaRPr lang="en-US" sz="2400" dirty="0" smtClean="0">
              <a:solidFill>
                <a:prstClr val="white"/>
              </a:solidFill>
            </a:endParaRPr>
          </a:p>
          <a:p>
            <a:pPr marL="342900" indent="-342900">
              <a:buFont typeface="Arial" panose="020B0604020202020204" pitchFamily="34" charset="0"/>
              <a:buChar char="•"/>
            </a:pPr>
            <a:r>
              <a:rPr lang="en-US" sz="2000" dirty="0" smtClean="0">
                <a:solidFill>
                  <a:prstClr val="white"/>
                </a:solidFill>
              </a:rPr>
              <a:t>Bibliography of research products </a:t>
            </a:r>
          </a:p>
          <a:p>
            <a:pPr marL="342900" indent="-342900">
              <a:buFont typeface="Arial" panose="020B0604020202020204" pitchFamily="34" charset="0"/>
              <a:buChar char="•"/>
            </a:pPr>
            <a:r>
              <a:rPr lang="en-US" sz="2000" dirty="0" smtClean="0">
                <a:solidFill>
                  <a:prstClr val="white"/>
                </a:solidFill>
              </a:rPr>
              <a:t>RPPR </a:t>
            </a:r>
          </a:p>
          <a:p>
            <a:pPr marL="342900" indent="-342900">
              <a:buFont typeface="Arial" panose="020B0604020202020204" pitchFamily="34" charset="0"/>
              <a:buChar char="•"/>
            </a:pPr>
            <a:r>
              <a:rPr lang="en-US" sz="2000" dirty="0" smtClean="0">
                <a:solidFill>
                  <a:prstClr val="white"/>
                </a:solidFill>
              </a:rPr>
              <a:t>Auto-populate citations for a Biosketch created using SciENcv </a:t>
            </a:r>
          </a:p>
          <a:p>
            <a:pPr marL="342900" indent="-342900">
              <a:buFont typeface="Arial" panose="020B0604020202020204" pitchFamily="34" charset="0"/>
              <a:buChar char="•"/>
            </a:pPr>
            <a:r>
              <a:rPr lang="en-US" sz="2000" dirty="0" smtClean="0">
                <a:solidFill>
                  <a:prstClr val="white"/>
                </a:solidFill>
              </a:rPr>
              <a:t>Create link for URL to List of Publications</a:t>
            </a:r>
          </a:p>
          <a:p>
            <a:endParaRPr lang="en-US" sz="2400" dirty="0">
              <a:solidFill>
                <a:prstClr val="white"/>
              </a:solidFill>
            </a:endParaRPr>
          </a:p>
          <a:p>
            <a:r>
              <a:rPr lang="en-US" sz="2400" b="1" u="sng" dirty="0">
                <a:solidFill>
                  <a:srgbClr val="FF8600"/>
                </a:solidFill>
              </a:rPr>
              <a:t>SciENcv</a:t>
            </a:r>
            <a:r>
              <a:rPr lang="en-US" sz="2400" dirty="0">
                <a:solidFill>
                  <a:prstClr val="white"/>
                </a:solidFill>
              </a:rPr>
              <a:t>: </a:t>
            </a:r>
            <a:r>
              <a:rPr lang="en-US" sz="2000" dirty="0" smtClean="0">
                <a:solidFill>
                  <a:prstClr val="white"/>
                </a:solidFill>
              </a:rPr>
              <a:t>(optional)</a:t>
            </a:r>
          </a:p>
          <a:p>
            <a:pPr marL="342900" indent="-342900">
              <a:buFont typeface="Arial" panose="020B0604020202020204" pitchFamily="34" charset="0"/>
              <a:buChar char="•"/>
            </a:pPr>
            <a:r>
              <a:rPr lang="en-US" sz="2000" dirty="0">
                <a:solidFill>
                  <a:prstClr val="white"/>
                </a:solidFill>
              </a:rPr>
              <a:t>“Links” to eRA Commons and </a:t>
            </a:r>
            <a:r>
              <a:rPr lang="en-US" sz="2000" dirty="0" smtClean="0">
                <a:solidFill>
                  <a:prstClr val="white"/>
                </a:solidFill>
              </a:rPr>
              <a:t>MyBib</a:t>
            </a:r>
          </a:p>
          <a:p>
            <a:pPr marL="342900" indent="-342900">
              <a:buFont typeface="Arial" panose="020B0604020202020204" pitchFamily="34" charset="0"/>
              <a:buChar char="•"/>
            </a:pPr>
            <a:r>
              <a:rPr lang="en-US" sz="2000" dirty="0" smtClean="0">
                <a:solidFill>
                  <a:prstClr val="white"/>
                </a:solidFill>
              </a:rPr>
              <a:t>Create and save Biosketches</a:t>
            </a:r>
          </a:p>
          <a:p>
            <a:pPr marL="342900" indent="-342900">
              <a:buFont typeface="Arial" panose="020B0604020202020204" pitchFamily="34" charset="0"/>
              <a:buChar char="•"/>
            </a:pPr>
            <a:r>
              <a:rPr lang="en-US" sz="2000" dirty="0" smtClean="0">
                <a:solidFill>
                  <a:prstClr val="white"/>
                </a:solidFill>
              </a:rPr>
              <a:t>Auto-formats citations from MyBib</a:t>
            </a:r>
            <a:endParaRPr lang="en-US" sz="2000" dirty="0">
              <a:solidFill>
                <a:prstClr val="white"/>
              </a:solidFill>
            </a:endParaRPr>
          </a:p>
        </p:txBody>
      </p:sp>
      <p:sp>
        <p:nvSpPr>
          <p:cNvPr id="8" name="TextBox 7"/>
          <p:cNvSpPr txBox="1"/>
          <p:nvPr/>
        </p:nvSpPr>
        <p:spPr>
          <a:xfrm>
            <a:off x="4572000" y="6064103"/>
            <a:ext cx="2286000" cy="369332"/>
          </a:xfrm>
          <a:prstGeom prst="rect">
            <a:avLst/>
          </a:prstGeom>
          <a:solidFill>
            <a:schemeClr val="tx2"/>
          </a:solidFill>
          <a:ln>
            <a:solidFill>
              <a:schemeClr val="bg1"/>
            </a:solidFill>
          </a:ln>
        </p:spPr>
        <p:txBody>
          <a:bodyPr wrap="square" rtlCol="0">
            <a:spAutoFit/>
          </a:bodyPr>
          <a:lstStyle/>
          <a:p>
            <a:pPr algn="ctr"/>
            <a:r>
              <a:rPr lang="en-US" b="1" dirty="0" smtClean="0">
                <a:solidFill>
                  <a:prstClr val="black"/>
                </a:solidFill>
              </a:rPr>
              <a:t>My NCBI Dashboard</a:t>
            </a:r>
            <a:endParaRPr lang="en-US" dirty="0">
              <a:solidFill>
                <a:prstClr val="black"/>
              </a:solidFill>
            </a:endParaRPr>
          </a:p>
        </p:txBody>
      </p:sp>
    </p:spTree>
    <p:extLst>
      <p:ext uri="{BB962C8B-B14F-4D97-AF65-F5344CB8AC3E}">
        <p14:creationId xmlns:p14="http://schemas.microsoft.com/office/powerpoint/2010/main" val="3981894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4" y="21265"/>
            <a:ext cx="8229600" cy="685800"/>
          </a:xfrm>
        </p:spPr>
        <p:txBody>
          <a:bodyPr>
            <a:normAutofit/>
          </a:bodyPr>
          <a:lstStyle/>
          <a:p>
            <a:r>
              <a:rPr lang="en-US" sz="3200" dirty="0" smtClean="0"/>
              <a:t>Link My NCBI to Your eRA Commons</a:t>
            </a:r>
            <a:endParaRPr lang="en-US" sz="3200" dirty="0"/>
          </a:p>
        </p:txBody>
      </p:sp>
      <p:sp>
        <p:nvSpPr>
          <p:cNvPr id="12" name="Content Placeholder 2"/>
          <p:cNvSpPr txBox="1">
            <a:spLocks/>
          </p:cNvSpPr>
          <p:nvPr/>
        </p:nvSpPr>
        <p:spPr>
          <a:xfrm>
            <a:off x="1600200" y="1257419"/>
            <a:ext cx="6019800" cy="5460201"/>
          </a:xfrm>
          <a:prstGeom prst="rect">
            <a:avLst/>
          </a:prstGeom>
          <a:solidFill>
            <a:schemeClr val="accent1">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smtClean="0">
                <a:solidFill>
                  <a:prstClr val="black"/>
                </a:solidFill>
              </a:rPr>
              <a:t>Investigators: </a:t>
            </a:r>
          </a:p>
          <a:p>
            <a:pPr marL="0" indent="0" algn="ctr">
              <a:buFont typeface="Arial" panose="020B0604020202020204" pitchFamily="34" charset="0"/>
              <a:buNone/>
            </a:pPr>
            <a:r>
              <a:rPr lang="en-US" sz="2400" b="1" dirty="0" smtClean="0">
                <a:solidFill>
                  <a:prstClr val="black"/>
                </a:solidFill>
              </a:rPr>
              <a:t>Link your NCBI account to eRA Commons:</a:t>
            </a:r>
            <a:endParaRPr lang="en-US" sz="2000" b="1" dirty="0" smtClean="0">
              <a:solidFill>
                <a:prstClr val="black"/>
              </a:solidFill>
            </a:endParaRPr>
          </a:p>
          <a:p>
            <a:pPr marL="0" indent="0">
              <a:buFont typeface="Arial" panose="020B0604020202020204" pitchFamily="34" charset="0"/>
              <a:buNone/>
            </a:pPr>
            <a:r>
              <a:rPr lang="en-US" sz="2000" b="1" dirty="0" smtClean="0">
                <a:solidFill>
                  <a:prstClr val="white"/>
                </a:solidFill>
              </a:rPr>
              <a:t>				</a:t>
            </a:r>
            <a:r>
              <a:rPr lang="en-US" sz="2000" dirty="0" smtClean="0">
                <a:solidFill>
                  <a:prstClr val="white"/>
                </a:solidFill>
              </a:rPr>
              <a:t>                                                                  </a:t>
            </a:r>
          </a:p>
          <a:p>
            <a:pPr marL="0" indent="0">
              <a:buFont typeface="Arial" panose="020B0604020202020204" pitchFamily="34" charset="0"/>
              <a:buNone/>
            </a:pPr>
            <a:r>
              <a:rPr lang="en-US" sz="2000" dirty="0" smtClean="0">
                <a:solidFill>
                  <a:prstClr val="black"/>
                </a:solidFill>
              </a:rPr>
              <a:t>1. Go </a:t>
            </a:r>
            <a:r>
              <a:rPr lang="en-US" sz="2000" dirty="0">
                <a:solidFill>
                  <a:prstClr val="black"/>
                </a:solidFill>
              </a:rPr>
              <a:t>to: </a:t>
            </a:r>
            <a:r>
              <a:rPr lang="en-US" sz="2000" b="1" dirty="0">
                <a:solidFill>
                  <a:srgbClr val="5D5AD2"/>
                </a:solidFill>
                <a:hlinkClick r:id="rId2"/>
              </a:rPr>
              <a:t>https://www.ncbi.nlm.nih.gov/account</a:t>
            </a:r>
            <a:r>
              <a:rPr lang="en-US" sz="2000" b="1" dirty="0" smtClean="0">
                <a:solidFill>
                  <a:srgbClr val="5D5AD2"/>
                </a:solidFill>
                <a:hlinkClick r:id="rId2"/>
              </a:rPr>
              <a:t>/</a:t>
            </a:r>
            <a:r>
              <a:rPr lang="en-US" sz="2000" b="1" dirty="0" smtClean="0">
                <a:solidFill>
                  <a:prstClr val="black"/>
                </a:solidFill>
              </a:rPr>
              <a:t> </a:t>
            </a:r>
            <a:r>
              <a:rPr lang="en-US" sz="2000" dirty="0" smtClean="0">
                <a:solidFill>
                  <a:prstClr val="black"/>
                </a:solidFill>
              </a:rPr>
              <a:t>and select the eRA Commons button. Enter eRA Commons username and password. </a:t>
            </a:r>
          </a:p>
          <a:p>
            <a:pPr marL="0" indent="0">
              <a:buFont typeface="Arial" panose="020B0604020202020204" pitchFamily="34" charset="0"/>
              <a:buNone/>
            </a:pPr>
            <a:endParaRPr lang="en-US" sz="2000" dirty="0" smtClean="0">
              <a:solidFill>
                <a:prstClr val="white"/>
              </a:solidFill>
            </a:endParaRPr>
          </a:p>
          <a:p>
            <a:pPr marL="0" indent="0">
              <a:buFont typeface="Arial" panose="020B0604020202020204" pitchFamily="34" charset="0"/>
              <a:buNone/>
            </a:pPr>
            <a:endParaRPr lang="en-US" sz="2000" dirty="0" smtClean="0">
              <a:solidFill>
                <a:prstClr val="white"/>
              </a:solidFill>
            </a:endParaRPr>
          </a:p>
          <a:p>
            <a:endParaRPr lang="en-US" sz="2000" dirty="0" smtClean="0">
              <a:solidFill>
                <a:prstClr val="white"/>
              </a:solidFill>
            </a:endParaRPr>
          </a:p>
          <a:p>
            <a:pPr marL="0" indent="0">
              <a:buFont typeface="Arial" panose="020B0604020202020204" pitchFamily="34" charset="0"/>
              <a:buNone/>
            </a:pPr>
            <a:endParaRPr lang="en-US" sz="2000" dirty="0">
              <a:solidFill>
                <a:prstClr val="white"/>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513" y="3657600"/>
            <a:ext cx="2876550" cy="300818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4"/>
          <a:stretch>
            <a:fillRect/>
          </a:stretch>
        </p:blipFill>
        <p:spPr>
          <a:xfrm>
            <a:off x="4724400" y="3657599"/>
            <a:ext cx="2837342" cy="2995775"/>
          </a:xfrm>
          <a:prstGeom prst="rect">
            <a:avLst/>
          </a:prstGeom>
          <a:ln>
            <a:solidFill>
              <a:schemeClr val="bg1"/>
            </a:solidFill>
          </a:ln>
          <a:effectLst>
            <a:outerShdw blurRad="50800" dist="38100" dir="2700000" algn="tl" rotWithShape="0">
              <a:srgbClr val="000000">
                <a:alpha val="43000"/>
              </a:srgbClr>
            </a:outerShdw>
          </a:effectLst>
        </p:spPr>
      </p:pic>
      <p:sp>
        <p:nvSpPr>
          <p:cNvPr id="7" name="Bent-Up Arrow 6"/>
          <p:cNvSpPr/>
          <p:nvPr/>
        </p:nvSpPr>
        <p:spPr>
          <a:xfrm rot="5400000">
            <a:off x="3651781" y="4642385"/>
            <a:ext cx="1219200" cy="1383238"/>
          </a:xfrm>
          <a:prstGeom prst="bentUpArrow">
            <a:avLst>
              <a:gd name="adj1" fmla="val 25000"/>
              <a:gd name="adj2" fmla="val 23573"/>
              <a:gd name="adj3"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103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43200"/>
            <a:ext cx="6884987" cy="38100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19616" y="0"/>
            <a:ext cx="8755026" cy="685800"/>
          </a:xfrm>
        </p:spPr>
        <p:txBody>
          <a:bodyPr>
            <a:normAutofit/>
          </a:bodyPr>
          <a:lstStyle/>
          <a:p>
            <a:r>
              <a:rPr lang="en-US" sz="3200" dirty="0" smtClean="0"/>
              <a:t>Add Citations to My Bibliography </a:t>
            </a:r>
            <a:endParaRPr lang="en-US" sz="32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6064102" cy="1335876"/>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9902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609600"/>
          </a:xfrm>
        </p:spPr>
        <p:txBody>
          <a:bodyPr>
            <a:noAutofit/>
          </a:bodyPr>
          <a:lstStyle/>
          <a:p>
            <a:r>
              <a:rPr lang="en-US" sz="3200" dirty="0" smtClean="0"/>
              <a:t>SciENcv: Features</a:t>
            </a:r>
            <a:endParaRPr lang="en-US" sz="3200" dirty="0"/>
          </a:p>
        </p:txBody>
      </p:sp>
      <p:sp>
        <p:nvSpPr>
          <p:cNvPr id="4" name="Content Placeholder 2"/>
          <p:cNvSpPr>
            <a:spLocks noGrp="1"/>
          </p:cNvSpPr>
          <p:nvPr>
            <p:ph idx="1"/>
          </p:nvPr>
        </p:nvSpPr>
        <p:spPr>
          <a:xfrm>
            <a:off x="228600" y="1219200"/>
            <a:ext cx="8763000" cy="5486400"/>
          </a:xfrm>
        </p:spPr>
        <p:txBody>
          <a:bodyPr>
            <a:normAutofit/>
          </a:bodyPr>
          <a:lstStyle/>
          <a:p>
            <a:r>
              <a:rPr lang="en-US" sz="2400" dirty="0"/>
              <a:t>Biosketches can be </a:t>
            </a:r>
            <a:r>
              <a:rPr lang="en-US" sz="2400" dirty="0" smtClean="0"/>
              <a:t>auto-populated via eRA Commons and citations </a:t>
            </a:r>
            <a:r>
              <a:rPr lang="en-US" sz="2400" dirty="0"/>
              <a:t>from </a:t>
            </a:r>
            <a:r>
              <a:rPr lang="en-US" sz="2400" dirty="0" smtClean="0"/>
              <a:t>My Bibliography. </a:t>
            </a:r>
          </a:p>
          <a:p>
            <a:endParaRPr lang="en-US" sz="2400" dirty="0" smtClean="0"/>
          </a:p>
          <a:p>
            <a:r>
              <a:rPr lang="en-US" sz="2400" dirty="0"/>
              <a:t>Citations </a:t>
            </a:r>
            <a:r>
              <a:rPr lang="en-US" sz="2400" dirty="0" smtClean="0"/>
              <a:t>are auto-formatted and updated </a:t>
            </a:r>
            <a:r>
              <a:rPr lang="en-US" sz="2400" dirty="0"/>
              <a:t>(NIHMSID and PMCID</a:t>
            </a:r>
            <a:r>
              <a:rPr lang="en-US" sz="2400" dirty="0" smtClean="0"/>
              <a:t>).</a:t>
            </a:r>
          </a:p>
          <a:p>
            <a:pPr marL="320040" lvl="1" indent="0">
              <a:buNone/>
            </a:pPr>
            <a:endParaRPr lang="en-US" sz="2200" dirty="0"/>
          </a:p>
          <a:p>
            <a:r>
              <a:rPr lang="en-US" sz="2400" dirty="0" smtClean="0"/>
              <a:t>Biosketches </a:t>
            </a:r>
            <a:r>
              <a:rPr lang="en-US" sz="2400" dirty="0"/>
              <a:t>can be </a:t>
            </a:r>
            <a:r>
              <a:rPr lang="en-US" sz="2400" dirty="0" smtClean="0"/>
              <a:t>created, deleted </a:t>
            </a:r>
            <a:r>
              <a:rPr lang="en-US" sz="2400" dirty="0"/>
              <a:t>and </a:t>
            </a:r>
            <a:r>
              <a:rPr lang="en-US" sz="2400" dirty="0" smtClean="0"/>
              <a:t>saved (no limit on #).</a:t>
            </a:r>
          </a:p>
          <a:p>
            <a:endParaRPr lang="en-US" sz="2400" dirty="0"/>
          </a:p>
          <a:p>
            <a:r>
              <a:rPr lang="en-US" sz="2400" dirty="0" smtClean="0"/>
              <a:t>Delegates </a:t>
            </a:r>
            <a:r>
              <a:rPr lang="en-US" sz="2400" dirty="0"/>
              <a:t>can </a:t>
            </a:r>
            <a:r>
              <a:rPr lang="en-US" sz="2400" dirty="0" smtClean="0"/>
              <a:t>be assigned </a:t>
            </a:r>
            <a:r>
              <a:rPr lang="en-US" sz="2400" dirty="0"/>
              <a:t>to create, modify or delete biosketches</a:t>
            </a:r>
            <a:r>
              <a:rPr lang="en-US" sz="2400" dirty="0" smtClean="0"/>
              <a:t>.</a:t>
            </a:r>
          </a:p>
          <a:p>
            <a:endParaRPr lang="en-US" sz="2400" dirty="0" smtClean="0"/>
          </a:p>
          <a:p>
            <a:r>
              <a:rPr lang="en-US" sz="2400" dirty="0" smtClean="0"/>
              <a:t>Add content once, use many times. </a:t>
            </a:r>
          </a:p>
          <a:p>
            <a:endParaRPr lang="en-US" sz="2400" dirty="0"/>
          </a:p>
          <a:p>
            <a:r>
              <a:rPr lang="en-US" sz="2400" dirty="0" smtClean="0"/>
              <a:t>NSF Biosketch format also available. </a:t>
            </a:r>
            <a:endParaRPr lang="en-US" sz="2400" dirty="0"/>
          </a:p>
          <a:p>
            <a:endParaRPr lang="en-US" dirty="0"/>
          </a:p>
        </p:txBody>
      </p:sp>
    </p:spTree>
    <p:extLst>
      <p:ext uri="{BB962C8B-B14F-4D97-AF65-F5344CB8AC3E}">
        <p14:creationId xmlns:p14="http://schemas.microsoft.com/office/powerpoint/2010/main" val="2570342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8" name="Rectangle 7"/>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1" name="Title 3"/>
          <p:cNvSpPr>
            <a:spLocks noGrp="1"/>
          </p:cNvSpPr>
          <p:nvPr>
            <p:ph type="subTitle" idx="1"/>
          </p:nvPr>
        </p:nvSpPr>
        <p:spPr>
          <a:xfrm>
            <a:off x="0" y="1613176"/>
            <a:ext cx="9144000" cy="5092424"/>
          </a:xfrm>
        </p:spPr>
        <p:txBody>
          <a:bodyPr wrap="square" lIns="0" tIns="182880" rIns="0">
            <a:normAutofit fontScale="92500" lnSpcReduction="10000"/>
          </a:bodyPr>
          <a:lstStyle/>
          <a:p>
            <a:pPr lvl="1"/>
            <a:r>
              <a:rPr lang="en-US" sz="3200" b="1" dirty="0" smtClean="0">
                <a:solidFill>
                  <a:schemeClr val="tx1"/>
                </a:solidFill>
              </a:rPr>
              <a:t>Grants Library (WUSTL Box)</a:t>
            </a:r>
          </a:p>
          <a:p>
            <a:pPr lvl="1"/>
            <a:endParaRPr lang="en-US" sz="1050" dirty="0">
              <a:solidFill>
                <a:schemeClr val="tx1"/>
              </a:solidFill>
              <a:hlinkClick r:id="rId4"/>
            </a:endParaRPr>
          </a:p>
          <a:p>
            <a:pPr marL="1028700" lvl="1" indent="-571500" algn="l">
              <a:buFont typeface="Arial" panose="020B0604020202020204" pitchFamily="34" charset="0"/>
              <a:buChar char="•"/>
            </a:pPr>
            <a:r>
              <a:rPr lang="en-US" sz="3600" dirty="0" smtClean="0">
                <a:solidFill>
                  <a:schemeClr val="tx1"/>
                </a:solidFill>
              </a:rPr>
              <a:t>Piloting WUSTL Box  (</a:t>
            </a:r>
            <a:r>
              <a:rPr lang="en-US" sz="3600" i="1" dirty="0">
                <a:solidFill>
                  <a:schemeClr val="tx1"/>
                </a:solidFill>
              </a:rPr>
              <a:t>p</a:t>
            </a:r>
            <a:r>
              <a:rPr lang="en-US" sz="3600" i="1" dirty="0" smtClean="0">
                <a:solidFill>
                  <a:schemeClr val="tx1"/>
                </a:solidFill>
              </a:rPr>
              <a:t>reviously on SharePoint</a:t>
            </a:r>
            <a:r>
              <a:rPr lang="en-US" sz="3600" dirty="0" smtClean="0">
                <a:solidFill>
                  <a:schemeClr val="tx1"/>
                </a:solidFill>
              </a:rPr>
              <a:t>)	</a:t>
            </a:r>
          </a:p>
          <a:p>
            <a:pPr marL="1943100" lvl="3" indent="-571500" algn="l">
              <a:buFont typeface="Courier New" panose="02070309020205020404" pitchFamily="49" charset="0"/>
              <a:buChar char="o"/>
            </a:pPr>
            <a:r>
              <a:rPr lang="en-US" sz="2800" dirty="0" smtClean="0">
                <a:solidFill>
                  <a:schemeClr val="tx1"/>
                </a:solidFill>
              </a:rPr>
              <a:t>Easier access across the university</a:t>
            </a:r>
          </a:p>
          <a:p>
            <a:pPr marL="1943100" lvl="3" indent="-571500" algn="l">
              <a:buFont typeface="Courier New" panose="02070309020205020404" pitchFamily="49" charset="0"/>
              <a:buChar char="o"/>
            </a:pPr>
            <a:r>
              <a:rPr lang="en-US" sz="2800" dirty="0" smtClean="0">
                <a:solidFill>
                  <a:schemeClr val="tx1"/>
                </a:solidFill>
              </a:rPr>
              <a:t>More user-friendly</a:t>
            </a:r>
          </a:p>
          <a:p>
            <a:pPr marL="1943100" lvl="3" indent="-571500" algn="l">
              <a:buFont typeface="Courier New" panose="02070309020205020404" pitchFamily="49" charset="0"/>
              <a:buChar char="o"/>
            </a:pPr>
            <a:r>
              <a:rPr lang="en-US" sz="2800" dirty="0" smtClean="0">
                <a:solidFill>
                  <a:schemeClr val="tx1"/>
                </a:solidFill>
              </a:rPr>
              <a:t>Better search features</a:t>
            </a:r>
          </a:p>
          <a:p>
            <a:pPr marL="1028700" lvl="1" indent="-571500" algn="l">
              <a:buFont typeface="Arial" panose="020B0604020202020204" pitchFamily="34" charset="0"/>
              <a:buChar char="•"/>
            </a:pPr>
            <a:r>
              <a:rPr lang="en-US" sz="3600" dirty="0" smtClean="0">
                <a:solidFill>
                  <a:schemeClr val="tx1"/>
                </a:solidFill>
              </a:rPr>
              <a:t>To access (</a:t>
            </a:r>
            <a:r>
              <a:rPr lang="en-US" sz="3600" i="1" dirty="0" smtClean="0">
                <a:solidFill>
                  <a:schemeClr val="tx1"/>
                </a:solidFill>
              </a:rPr>
              <a:t>must have active WUSTL key</a:t>
            </a:r>
            <a:r>
              <a:rPr lang="en-US" sz="3600" dirty="0" smtClean="0">
                <a:solidFill>
                  <a:schemeClr val="tx1"/>
                </a:solidFill>
              </a:rPr>
              <a:t>):</a:t>
            </a:r>
            <a:endParaRPr lang="en-US" sz="3600" dirty="0" smtClean="0">
              <a:solidFill>
                <a:schemeClr val="tx1"/>
              </a:solidFill>
              <a:hlinkClick r:id="rId4"/>
            </a:endParaRPr>
          </a:p>
          <a:p>
            <a:pPr lvl="1"/>
            <a:r>
              <a:rPr lang="en-US" sz="3600" dirty="0" smtClean="0">
                <a:solidFill>
                  <a:schemeClr val="tx1"/>
                </a:solidFill>
                <a:hlinkClick r:id="rId4"/>
              </a:rPr>
              <a:t>https</a:t>
            </a:r>
            <a:r>
              <a:rPr lang="en-US" sz="3600" dirty="0">
                <a:solidFill>
                  <a:schemeClr val="tx1"/>
                </a:solidFill>
                <a:hlinkClick r:id="rId4"/>
              </a:rPr>
              <a:t>://</a:t>
            </a:r>
            <a:r>
              <a:rPr lang="en-US" sz="3600" dirty="0" smtClean="0">
                <a:solidFill>
                  <a:schemeClr val="tx1"/>
                </a:solidFill>
                <a:hlinkClick r:id="rId4"/>
              </a:rPr>
              <a:t>wustl.box.com/wustlgrantslibrary</a:t>
            </a:r>
            <a:endParaRPr lang="en-US" sz="3600" dirty="0" smtClean="0">
              <a:solidFill>
                <a:schemeClr val="tx1"/>
              </a:solidFill>
            </a:endParaRPr>
          </a:p>
          <a:p>
            <a:pPr lvl="1" algn="l"/>
            <a:endParaRPr lang="en-US" sz="1050" dirty="0" smtClean="0">
              <a:solidFill>
                <a:schemeClr val="tx1"/>
              </a:solidFill>
            </a:endParaRPr>
          </a:p>
          <a:p>
            <a:pPr marL="914400" lvl="1" indent="-457200" algn="l">
              <a:buFont typeface="Arial" panose="020B0604020202020204" pitchFamily="34" charset="0"/>
              <a:buChar char="•"/>
            </a:pPr>
            <a:r>
              <a:rPr lang="en-US" sz="3600" dirty="0" smtClean="0">
                <a:solidFill>
                  <a:schemeClr val="tx1"/>
                </a:solidFill>
              </a:rPr>
              <a:t>For more advanced search functions contact OTG</a:t>
            </a:r>
          </a:p>
          <a:p>
            <a:pPr lvl="1" algn="l"/>
            <a:endParaRPr lang="en-US" sz="3200" dirty="0" smtClean="0">
              <a:solidFill>
                <a:schemeClr val="tx1"/>
              </a:solidFill>
            </a:endParaRPr>
          </a:p>
          <a:p>
            <a:pPr lvl="1" algn="l"/>
            <a:endParaRPr lang="en-US" sz="3200" dirty="0">
              <a:solidFill>
                <a:schemeClr val="tx1"/>
              </a:solidFill>
            </a:endParaRPr>
          </a:p>
        </p:txBody>
      </p:sp>
    </p:spTree>
    <p:extLst>
      <p:ext uri="{BB962C8B-B14F-4D97-AF65-F5344CB8AC3E}">
        <p14:creationId xmlns:p14="http://schemas.microsoft.com/office/powerpoint/2010/main" val="1410741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9" y="-228600"/>
            <a:ext cx="8229600" cy="914400"/>
          </a:xfrm>
        </p:spPr>
        <p:txBody>
          <a:bodyPr>
            <a:normAutofit/>
          </a:bodyPr>
          <a:lstStyle/>
          <a:p>
            <a:r>
              <a:rPr lang="en-US" sz="3200" dirty="0" smtClean="0"/>
              <a:t>SciENcv: Notes </a:t>
            </a:r>
            <a:endParaRPr lang="en-US" sz="3200" dirty="0"/>
          </a:p>
        </p:txBody>
      </p:sp>
      <p:sp>
        <p:nvSpPr>
          <p:cNvPr id="3" name="Content Placeholder 2"/>
          <p:cNvSpPr>
            <a:spLocks noGrp="1"/>
          </p:cNvSpPr>
          <p:nvPr>
            <p:ph idx="1"/>
          </p:nvPr>
        </p:nvSpPr>
        <p:spPr>
          <a:xfrm>
            <a:off x="152400" y="1371600"/>
            <a:ext cx="8839200" cy="5257800"/>
          </a:xfrm>
        </p:spPr>
        <p:txBody>
          <a:bodyPr>
            <a:normAutofit lnSpcReduction="10000"/>
          </a:bodyPr>
          <a:lstStyle/>
          <a:p>
            <a:r>
              <a:rPr lang="en-US" sz="2400" dirty="0" smtClean="0"/>
              <a:t>SciENcv is </a:t>
            </a:r>
            <a:r>
              <a:rPr lang="en-US" sz="2400" b="1" dirty="0" smtClean="0"/>
              <a:t>not</a:t>
            </a:r>
            <a:r>
              <a:rPr lang="en-US" sz="2400" dirty="0" smtClean="0"/>
              <a:t> required for generating a new biosketch.</a:t>
            </a:r>
          </a:p>
          <a:p>
            <a:pPr marL="0" indent="0">
              <a:buNone/>
            </a:pPr>
            <a:endParaRPr lang="en-US" sz="2400" dirty="0" smtClean="0"/>
          </a:p>
          <a:p>
            <a:r>
              <a:rPr lang="en-US" sz="2400" dirty="0" smtClean="0"/>
              <a:t>Use of auto-populated content is optional and can be edited.</a:t>
            </a:r>
          </a:p>
          <a:p>
            <a:pPr marL="0" indent="0">
              <a:buNone/>
            </a:pPr>
            <a:endParaRPr lang="en-US" sz="2400" dirty="0" smtClean="0"/>
          </a:p>
          <a:p>
            <a:r>
              <a:rPr lang="en-US" sz="2400" dirty="0" smtClean="0"/>
              <a:t>Biosketches can be exported in PDF, </a:t>
            </a:r>
            <a:r>
              <a:rPr lang="en-US" sz="2400" i="1" dirty="0" smtClean="0"/>
              <a:t>Word</a:t>
            </a:r>
            <a:r>
              <a:rPr lang="en-US" sz="2400" dirty="0" smtClean="0"/>
              <a:t>, or XML.</a:t>
            </a:r>
          </a:p>
          <a:p>
            <a:endParaRPr lang="en-US" sz="2400" dirty="0"/>
          </a:p>
          <a:p>
            <a:r>
              <a:rPr lang="en-US" sz="2400" dirty="0"/>
              <a:t>SciENcv does alert users if a biosketch exceeds five pages when exporting a biosketch file into </a:t>
            </a:r>
            <a:r>
              <a:rPr lang="en-US" sz="2400" i="1" dirty="0"/>
              <a:t>Word</a:t>
            </a:r>
            <a:r>
              <a:rPr lang="en-US" sz="2400" dirty="0"/>
              <a:t> or </a:t>
            </a:r>
            <a:r>
              <a:rPr lang="en-US" sz="2400" dirty="0" smtClean="0"/>
              <a:t>a PDF</a:t>
            </a:r>
            <a:r>
              <a:rPr lang="en-US" sz="2400" dirty="0"/>
              <a:t>. </a:t>
            </a:r>
            <a:endParaRPr lang="en-US" sz="2400" dirty="0" smtClean="0"/>
          </a:p>
          <a:p>
            <a:endParaRPr lang="en-US" sz="2400" dirty="0"/>
          </a:p>
          <a:p>
            <a:r>
              <a:rPr lang="en-US" sz="2400" dirty="0"/>
              <a:t>Format of a </a:t>
            </a:r>
            <a:r>
              <a:rPr lang="en-US" sz="2400" i="1" dirty="0"/>
              <a:t>Word</a:t>
            </a:r>
            <a:r>
              <a:rPr lang="en-US" sz="2400" dirty="0"/>
              <a:t> file exported from a SciENcv biosketch:</a:t>
            </a:r>
          </a:p>
          <a:p>
            <a:pPr lvl="2"/>
            <a:r>
              <a:rPr lang="en-US" sz="2000" dirty="0"/>
              <a:t>Narrow margins (0.5”) on all sides</a:t>
            </a:r>
          </a:p>
          <a:p>
            <a:pPr lvl="2"/>
            <a:r>
              <a:rPr lang="en-US" sz="2000" dirty="0"/>
              <a:t>Arial font type, size 11 </a:t>
            </a:r>
          </a:p>
          <a:p>
            <a:pPr lvl="2"/>
            <a:r>
              <a:rPr lang="en-US" sz="2000" dirty="0"/>
              <a:t>About 28 lines represents a half page </a:t>
            </a:r>
          </a:p>
          <a:p>
            <a:endParaRPr lang="en-US" sz="2400" dirty="0"/>
          </a:p>
          <a:p>
            <a:endParaRPr lang="en-US" sz="2400" dirty="0" smtClean="0"/>
          </a:p>
          <a:p>
            <a:endParaRPr lang="en-US" sz="2400" dirty="0" smtClean="0"/>
          </a:p>
        </p:txBody>
      </p:sp>
    </p:spTree>
    <p:extLst>
      <p:ext uri="{BB962C8B-B14F-4D97-AF65-F5344CB8AC3E}">
        <p14:creationId xmlns:p14="http://schemas.microsoft.com/office/powerpoint/2010/main" val="2931525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795"/>
            <a:ext cx="8077200" cy="792162"/>
          </a:xfrm>
        </p:spPr>
        <p:txBody>
          <a:bodyPr>
            <a:normAutofit/>
          </a:bodyPr>
          <a:lstStyle/>
          <a:p>
            <a:r>
              <a:rPr lang="en-US" sz="3200" dirty="0" smtClean="0"/>
              <a:t>My NCBI: General Recommendations</a:t>
            </a:r>
            <a:endParaRPr lang="en-US" sz="3200" dirty="0"/>
          </a:p>
        </p:txBody>
      </p:sp>
      <p:sp>
        <p:nvSpPr>
          <p:cNvPr id="3" name="Content Placeholder 2"/>
          <p:cNvSpPr>
            <a:spLocks noGrp="1"/>
          </p:cNvSpPr>
          <p:nvPr>
            <p:ph idx="1"/>
          </p:nvPr>
        </p:nvSpPr>
        <p:spPr>
          <a:xfrm>
            <a:off x="152400" y="1143000"/>
            <a:ext cx="8839200" cy="5257800"/>
          </a:xfrm>
        </p:spPr>
        <p:txBody>
          <a:bodyPr>
            <a:normAutofit fontScale="92500" lnSpcReduction="20000"/>
          </a:bodyPr>
          <a:lstStyle/>
          <a:p>
            <a:pPr marL="45720" indent="0">
              <a:buNone/>
            </a:pPr>
            <a:endParaRPr lang="en-US" sz="2600" dirty="0"/>
          </a:p>
          <a:p>
            <a:r>
              <a:rPr lang="en-US" sz="2600" dirty="0" smtClean="0"/>
              <a:t>Update and link your </a:t>
            </a:r>
            <a:r>
              <a:rPr lang="en-US" sz="2600" dirty="0"/>
              <a:t>eRA Commons </a:t>
            </a:r>
            <a:r>
              <a:rPr lang="en-US" sz="2600" dirty="0" smtClean="0"/>
              <a:t>account to My NCBI. </a:t>
            </a:r>
          </a:p>
          <a:p>
            <a:endParaRPr lang="en-US" sz="2600" dirty="0"/>
          </a:p>
          <a:p>
            <a:r>
              <a:rPr lang="en-US" sz="2600" dirty="0"/>
              <a:t>Populate your My Bibliography with citations to publications and research </a:t>
            </a:r>
            <a:r>
              <a:rPr lang="en-US" sz="2600" dirty="0" smtClean="0"/>
              <a:t>products to use for URL to </a:t>
            </a:r>
            <a:r>
              <a:rPr lang="en-US" sz="2600" dirty="0"/>
              <a:t>List of Publications </a:t>
            </a:r>
            <a:r>
              <a:rPr lang="en-US" sz="2600" dirty="0" smtClean="0"/>
              <a:t>to a </a:t>
            </a:r>
            <a:r>
              <a:rPr lang="en-US" sz="2600" i="1" dirty="0" smtClean="0"/>
              <a:t>gov.</a:t>
            </a:r>
            <a:r>
              <a:rPr lang="en-US" sz="2600" dirty="0" smtClean="0"/>
              <a:t> website (optional).</a:t>
            </a:r>
          </a:p>
          <a:p>
            <a:pPr marL="0" indent="0">
              <a:buNone/>
            </a:pPr>
            <a:endParaRPr lang="en-US" sz="2600" dirty="0"/>
          </a:p>
          <a:p>
            <a:r>
              <a:rPr lang="en-US" sz="2600" dirty="0"/>
              <a:t>Play around with SciENcv. See </a:t>
            </a:r>
            <a:r>
              <a:rPr lang="en-US" sz="2600" dirty="0" smtClean="0"/>
              <a:t>how the new Biosketch can be </a:t>
            </a:r>
            <a:r>
              <a:rPr lang="en-US" sz="2600" dirty="0"/>
              <a:t>auto-populated via eRA </a:t>
            </a:r>
            <a:r>
              <a:rPr lang="en-US" sz="2600" dirty="0" smtClean="0"/>
              <a:t>Commons and </a:t>
            </a:r>
            <a:r>
              <a:rPr lang="en-US" sz="2600" dirty="0"/>
              <a:t>My </a:t>
            </a:r>
            <a:r>
              <a:rPr lang="en-US" sz="2600" dirty="0" smtClean="0"/>
              <a:t>Bibliography.</a:t>
            </a:r>
            <a:endParaRPr lang="en-US" sz="2600" dirty="0"/>
          </a:p>
          <a:p>
            <a:endParaRPr lang="en-US" sz="2600" dirty="0"/>
          </a:p>
          <a:p>
            <a:r>
              <a:rPr lang="en-US" sz="2600" dirty="0"/>
              <a:t>Consider a hybrid approach of using the </a:t>
            </a:r>
            <a:r>
              <a:rPr lang="en-US" sz="2600" i="1" dirty="0"/>
              <a:t>Word</a:t>
            </a:r>
            <a:r>
              <a:rPr lang="en-US" sz="2600" dirty="0"/>
              <a:t> Template and SciENcv.</a:t>
            </a:r>
          </a:p>
          <a:p>
            <a:endParaRPr lang="en-US" sz="2600" dirty="0"/>
          </a:p>
          <a:p>
            <a:r>
              <a:rPr lang="en-US" sz="2600" dirty="0"/>
              <a:t>Assign delegates to help manage your My Bibliography and SciENcv.</a:t>
            </a:r>
          </a:p>
          <a:p>
            <a:pPr marL="0" indent="0">
              <a:buNone/>
            </a:pPr>
            <a:endParaRPr lang="en-US" sz="2800" dirty="0"/>
          </a:p>
          <a:p>
            <a:endParaRPr lang="en-US" sz="2800" dirty="0" smtClean="0"/>
          </a:p>
        </p:txBody>
      </p:sp>
    </p:spTree>
    <p:extLst>
      <p:ext uri="{BB962C8B-B14F-4D97-AF65-F5344CB8AC3E}">
        <p14:creationId xmlns:p14="http://schemas.microsoft.com/office/powerpoint/2010/main" val="3964536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0"/>
            <a:ext cx="9144000" cy="1066800"/>
          </a:xfrm>
          <a:solidFill>
            <a:schemeClr val="tx2"/>
          </a:solidFill>
          <a:ln>
            <a:solidFill>
              <a:schemeClr val="bg1"/>
            </a:solidFill>
          </a:ln>
        </p:spPr>
        <p:txBody>
          <a:bodyPr>
            <a:normAutofit/>
          </a:bodyPr>
          <a:lstStyle/>
          <a:p>
            <a:pPr algn="ctr"/>
            <a:r>
              <a:rPr lang="en-US" sz="5400" b="1" dirty="0" smtClean="0">
                <a:solidFill>
                  <a:schemeClr val="bg1"/>
                </a:solidFill>
              </a:rPr>
              <a:t>What Questions Do You Have?</a:t>
            </a:r>
            <a:endParaRPr lang="en-US" sz="5400" b="1" dirty="0">
              <a:solidFill>
                <a:schemeClr val="bg1"/>
              </a:solidFill>
            </a:endParaRPr>
          </a:p>
        </p:txBody>
      </p:sp>
    </p:spTree>
    <p:extLst>
      <p:ext uri="{BB962C8B-B14F-4D97-AF65-F5344CB8AC3E}">
        <p14:creationId xmlns:p14="http://schemas.microsoft.com/office/powerpoint/2010/main" val="2794894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630" y="2057400"/>
            <a:ext cx="8686800" cy="2971799"/>
          </a:xfrm>
        </p:spPr>
        <p:txBody>
          <a:bodyPr>
            <a:normAutofit/>
          </a:bodyPr>
          <a:lstStyle/>
          <a:p>
            <a:pPr algn="ctr" eaLnBrk="1" hangingPunct="1">
              <a:buFontTx/>
              <a:buNone/>
              <a:defRPr/>
            </a:pPr>
            <a:endParaRPr lang="en-US" sz="2800" b="1" dirty="0" smtClean="0"/>
          </a:p>
          <a:p>
            <a:pPr algn="ctr">
              <a:buNone/>
              <a:defRPr/>
            </a:pPr>
            <a:r>
              <a:rPr lang="en-US" sz="4000" dirty="0" smtClean="0"/>
              <a:t>Cathy Sarli:</a:t>
            </a:r>
            <a:r>
              <a:rPr lang="en-US" sz="4000" b="1" dirty="0" smtClean="0">
                <a:solidFill>
                  <a:schemeClr val="tx1">
                    <a:lumMod val="95000"/>
                  </a:schemeClr>
                </a:solidFill>
              </a:rPr>
              <a:t> </a:t>
            </a:r>
            <a:r>
              <a:rPr lang="en-US" sz="4000" u="sng" dirty="0" smtClean="0">
                <a:solidFill>
                  <a:schemeClr val="tx1">
                    <a:lumMod val="95000"/>
                  </a:schemeClr>
                </a:solidFill>
                <a:effectLst>
                  <a:outerShdw blurRad="38100" dist="38100" dir="2700000" algn="tl">
                    <a:srgbClr val="000000">
                      <a:alpha val="43137"/>
                    </a:srgbClr>
                  </a:outerShdw>
                </a:effectLst>
                <a:hlinkClick r:id="rId3"/>
              </a:rPr>
              <a:t>sarlic@wustl.edu</a:t>
            </a:r>
            <a:r>
              <a:rPr lang="en-US" sz="4000" u="sng" dirty="0" smtClean="0">
                <a:solidFill>
                  <a:schemeClr val="tx1">
                    <a:lumMod val="95000"/>
                  </a:schemeClr>
                </a:solidFill>
                <a:effectLst>
                  <a:outerShdw blurRad="38100" dist="38100" dir="2700000" algn="tl">
                    <a:srgbClr val="000000">
                      <a:alpha val="43137"/>
                    </a:srgbClr>
                  </a:outerShdw>
                </a:effectLst>
              </a:rPr>
              <a:t> </a:t>
            </a:r>
          </a:p>
          <a:p>
            <a:pPr algn="ctr" eaLnBrk="1" hangingPunct="1">
              <a:buFontTx/>
              <a:buNone/>
              <a:defRPr/>
            </a:pPr>
            <a:r>
              <a:rPr lang="en-US" sz="4000" dirty="0" smtClean="0">
                <a:solidFill>
                  <a:schemeClr val="tx1">
                    <a:lumMod val="95000"/>
                  </a:schemeClr>
                </a:solidFill>
              </a:rPr>
              <a:t>  Amy Suiter: </a:t>
            </a:r>
            <a:r>
              <a:rPr lang="en-US" sz="4000" u="sng" dirty="0" smtClean="0">
                <a:solidFill>
                  <a:schemeClr val="tx1">
                    <a:lumMod val="95000"/>
                  </a:schemeClr>
                </a:solidFill>
                <a:effectLst>
                  <a:outerShdw blurRad="38100" dist="38100" dir="2700000" algn="tl">
                    <a:srgbClr val="000000">
                      <a:alpha val="43137"/>
                    </a:srgbClr>
                  </a:outerShdw>
                </a:effectLst>
                <a:hlinkClick r:id="rId4"/>
              </a:rPr>
              <a:t>suitera@wustl.edu</a:t>
            </a:r>
            <a:endParaRPr lang="en-US" sz="4000" u="sng" dirty="0" smtClean="0">
              <a:solidFill>
                <a:schemeClr val="tx1">
                  <a:lumMod val="95000"/>
                </a:schemeClr>
              </a:solidFill>
              <a:effectLst>
                <a:outerShdw blurRad="38100" dist="38100" dir="2700000" algn="tl">
                  <a:srgbClr val="000000">
                    <a:alpha val="43137"/>
                  </a:srgbClr>
                </a:outerShdw>
              </a:effectLst>
            </a:endParaRPr>
          </a:p>
          <a:p>
            <a:pPr eaLnBrk="1" hangingPunct="1">
              <a:buFontTx/>
              <a:buNone/>
              <a:defRPr/>
            </a:pPr>
            <a:endParaRPr lang="en-US" sz="2800" dirty="0" smtClean="0"/>
          </a:p>
          <a:p>
            <a:pPr eaLnBrk="1" hangingPunct="1">
              <a:buFontTx/>
              <a:buNone/>
              <a:defRPr/>
            </a:pPr>
            <a:endParaRPr lang="en-US" sz="2800" dirty="0" smtClean="0"/>
          </a:p>
          <a:p>
            <a:pPr eaLnBrk="1" hangingPunct="1">
              <a:buFontTx/>
              <a:buNone/>
              <a:defRPr/>
            </a:pPr>
            <a:endParaRPr lang="en-US" dirty="0" smtClean="0"/>
          </a:p>
          <a:p>
            <a:pPr algn="ctr" eaLnBrk="1" hangingPunct="1">
              <a:buFontTx/>
              <a:buNone/>
              <a:defRPr/>
            </a:pPr>
            <a:endParaRPr lang="en-US" b="1" dirty="0" smtClean="0"/>
          </a:p>
        </p:txBody>
      </p:sp>
      <p:cxnSp>
        <p:nvCxnSpPr>
          <p:cNvPr id="4" name="Straight Connector 3"/>
          <p:cNvCxnSpPr/>
          <p:nvPr/>
        </p:nvCxnSpPr>
        <p:spPr>
          <a:xfrm>
            <a:off x="533400" y="1600200"/>
            <a:ext cx="7772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799" y="6338067"/>
            <a:ext cx="2200275" cy="38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G:\Shared\Marketing\Photos and Graphics\WUSM Logotypes\med-2line-ALL\Med-2line\Med-2line-4color\Med-2line-4color-po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943599"/>
            <a:ext cx="1731615" cy="781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9000" y="533400"/>
            <a:ext cx="2743380" cy="769441"/>
          </a:xfrm>
          <a:prstGeom prst="rect">
            <a:avLst/>
          </a:prstGeom>
          <a:noFill/>
        </p:spPr>
        <p:txBody>
          <a:bodyPr wrap="none" rtlCol="0">
            <a:spAutoFit/>
          </a:bodyPr>
          <a:lstStyle/>
          <a:p>
            <a:r>
              <a:rPr lang="en-US" sz="4400" b="1" dirty="0" smtClean="0">
                <a:solidFill>
                  <a:srgbClr val="FF8600"/>
                </a:solidFill>
              </a:rPr>
              <a:t>Thank you </a:t>
            </a:r>
            <a:endParaRPr lang="en-US" sz="4400" b="1" dirty="0">
              <a:solidFill>
                <a:srgbClr val="FF8600"/>
              </a:solidFill>
            </a:endParaRPr>
          </a:p>
        </p:txBody>
      </p:sp>
    </p:spTree>
    <p:extLst>
      <p:ext uri="{BB962C8B-B14F-4D97-AF65-F5344CB8AC3E}">
        <p14:creationId xmlns:p14="http://schemas.microsoft.com/office/powerpoint/2010/main" val="389686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2" y="-228600"/>
            <a:ext cx="8194158" cy="976423"/>
          </a:xfrm>
        </p:spPr>
        <p:txBody>
          <a:bodyPr>
            <a:noAutofit/>
          </a:bodyPr>
          <a:lstStyle/>
          <a:p>
            <a:r>
              <a:rPr lang="en-US" sz="3200" dirty="0" smtClean="0"/>
              <a:t>NIH: Templates, Instructions and Guidance </a:t>
            </a:r>
            <a:endParaRPr lang="en-US" sz="3200" dirty="0"/>
          </a:p>
        </p:txBody>
      </p:sp>
      <p:sp>
        <p:nvSpPr>
          <p:cNvPr id="5" name="Content Placeholder 2"/>
          <p:cNvSpPr txBox="1">
            <a:spLocks/>
          </p:cNvSpPr>
          <p:nvPr/>
        </p:nvSpPr>
        <p:spPr>
          <a:xfrm>
            <a:off x="209108" y="1676400"/>
            <a:ext cx="8686800" cy="5410200"/>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Clr>
                <a:srgbClr val="FF8600"/>
              </a:buClr>
            </a:pPr>
            <a:r>
              <a:rPr lang="en-US" sz="2400" dirty="0" smtClean="0">
                <a:solidFill>
                  <a:prstClr val="white"/>
                </a:solidFill>
              </a:rPr>
              <a:t>Instructions, Templates and Samples</a:t>
            </a:r>
          </a:p>
          <a:p>
            <a:pPr marL="45720" indent="0">
              <a:buClr>
                <a:srgbClr val="FF8600"/>
              </a:buClr>
              <a:buFont typeface="Wingdings" charset="2"/>
              <a:buNone/>
            </a:pPr>
            <a:r>
              <a:rPr lang="en-US" dirty="0" smtClean="0">
                <a:solidFill>
                  <a:prstClr val="white"/>
                </a:solidFill>
                <a:hlinkClick r:id="rId2"/>
              </a:rPr>
              <a:t>http</a:t>
            </a:r>
            <a:r>
              <a:rPr lang="en-US" dirty="0">
                <a:solidFill>
                  <a:prstClr val="white"/>
                </a:solidFill>
                <a:hlinkClick r:id="rId2"/>
              </a:rPr>
              <a:t>://</a:t>
            </a:r>
            <a:r>
              <a:rPr lang="en-US" dirty="0" smtClean="0">
                <a:solidFill>
                  <a:prstClr val="white"/>
                </a:solidFill>
                <a:hlinkClick r:id="rId2"/>
              </a:rPr>
              <a:t>grants.nih.gov/grants/funding/424/index.htm#biosketch</a:t>
            </a:r>
            <a:r>
              <a:rPr lang="en-US" dirty="0" smtClean="0">
                <a:solidFill>
                  <a:prstClr val="white"/>
                </a:solidFill>
              </a:rPr>
              <a:t> </a:t>
            </a:r>
          </a:p>
          <a:p>
            <a:pPr marL="45720" indent="0">
              <a:buClr>
                <a:srgbClr val="FF8600"/>
              </a:buClr>
              <a:buFont typeface="Wingdings" charset="2"/>
              <a:buNone/>
            </a:pPr>
            <a:endParaRPr lang="en-US" dirty="0" smtClean="0">
              <a:solidFill>
                <a:prstClr val="white"/>
              </a:solidFill>
            </a:endParaRPr>
          </a:p>
          <a:p>
            <a:pPr>
              <a:buClr>
                <a:srgbClr val="FF8600"/>
              </a:buClr>
            </a:pPr>
            <a:r>
              <a:rPr lang="en-US" sz="2400" dirty="0" smtClean="0">
                <a:solidFill>
                  <a:prstClr val="white"/>
                </a:solidFill>
              </a:rPr>
              <a:t>Biosketch FAQs </a:t>
            </a:r>
          </a:p>
          <a:p>
            <a:pPr marL="45720" indent="0">
              <a:buClr>
                <a:srgbClr val="FF8600"/>
              </a:buClr>
              <a:buFont typeface="Wingdings" charset="2"/>
              <a:buNone/>
            </a:pPr>
            <a:r>
              <a:rPr lang="en-US" dirty="0">
                <a:solidFill>
                  <a:prstClr val="white"/>
                </a:solidFill>
                <a:hlinkClick r:id="rId3"/>
              </a:rPr>
              <a:t>http://</a:t>
            </a:r>
            <a:r>
              <a:rPr lang="en-US" dirty="0" smtClean="0">
                <a:solidFill>
                  <a:prstClr val="white"/>
                </a:solidFill>
                <a:hlinkClick r:id="rId3"/>
              </a:rPr>
              <a:t>grants.nih.gov/grants/policy/faq_biosketches.htm</a:t>
            </a:r>
            <a:r>
              <a:rPr lang="en-US" dirty="0" smtClean="0">
                <a:solidFill>
                  <a:prstClr val="white"/>
                </a:solidFill>
              </a:rPr>
              <a:t> </a:t>
            </a:r>
          </a:p>
          <a:p>
            <a:pPr marL="45720" indent="0">
              <a:buClr>
                <a:srgbClr val="FF8600"/>
              </a:buClr>
              <a:buFont typeface="Wingdings" charset="2"/>
              <a:buNone/>
            </a:pPr>
            <a:endParaRPr lang="en-US" dirty="0" smtClean="0">
              <a:solidFill>
                <a:prstClr val="white"/>
              </a:solidFill>
            </a:endParaRPr>
          </a:p>
          <a:p>
            <a:pPr>
              <a:buClr>
                <a:srgbClr val="FF8600"/>
              </a:buClr>
            </a:pPr>
            <a:r>
              <a:rPr lang="en-US" sz="2400" dirty="0">
                <a:solidFill>
                  <a:prstClr val="white"/>
                </a:solidFill>
              </a:rPr>
              <a:t>SF424 (R&amp;R) Application </a:t>
            </a:r>
            <a:r>
              <a:rPr lang="en-US" sz="2400" dirty="0" smtClean="0">
                <a:solidFill>
                  <a:prstClr val="white"/>
                </a:solidFill>
              </a:rPr>
              <a:t>Guide</a:t>
            </a:r>
          </a:p>
          <a:p>
            <a:pPr marL="45720" indent="0">
              <a:buClr>
                <a:srgbClr val="FF8600"/>
              </a:buClr>
              <a:buFont typeface="Wingdings" charset="2"/>
              <a:buNone/>
            </a:pPr>
            <a:r>
              <a:rPr lang="en-US" dirty="0">
                <a:solidFill>
                  <a:prstClr val="white"/>
                </a:solidFill>
                <a:hlinkClick r:id="rId4"/>
              </a:rPr>
              <a:t>http://</a:t>
            </a:r>
            <a:r>
              <a:rPr lang="en-US" dirty="0" smtClean="0">
                <a:solidFill>
                  <a:prstClr val="white"/>
                </a:solidFill>
                <a:hlinkClick r:id="rId4"/>
              </a:rPr>
              <a:t>grants.nih.gov/grants/funding/424/SF424_RR_Guide_General_VerC.pdf</a:t>
            </a:r>
            <a:r>
              <a:rPr lang="en-US" dirty="0" smtClean="0">
                <a:solidFill>
                  <a:prstClr val="white"/>
                </a:solidFill>
              </a:rPr>
              <a:t>  </a:t>
            </a:r>
          </a:p>
          <a:p>
            <a:pPr marL="45720" indent="0">
              <a:buClr>
                <a:srgbClr val="FF8600"/>
              </a:buClr>
              <a:buFont typeface="Wingdings" charset="2"/>
              <a:buNone/>
            </a:pPr>
            <a:endParaRPr lang="en-US" dirty="0">
              <a:solidFill>
                <a:prstClr val="white"/>
              </a:solidFill>
            </a:endParaRPr>
          </a:p>
          <a:p>
            <a:pPr>
              <a:buClr>
                <a:srgbClr val="FF8600"/>
              </a:buClr>
            </a:pPr>
            <a:r>
              <a:rPr lang="en-US" sz="2400" dirty="0" smtClean="0">
                <a:solidFill>
                  <a:prstClr val="white"/>
                </a:solidFill>
              </a:rPr>
              <a:t>Table </a:t>
            </a:r>
            <a:r>
              <a:rPr lang="en-US" sz="2400" dirty="0">
                <a:solidFill>
                  <a:prstClr val="white"/>
                </a:solidFill>
              </a:rPr>
              <a:t>of Page Limits</a:t>
            </a:r>
          </a:p>
          <a:p>
            <a:pPr marL="45720" indent="0">
              <a:buClr>
                <a:srgbClr val="FF8600"/>
              </a:buClr>
              <a:buFont typeface="Wingdings" charset="2"/>
              <a:buNone/>
            </a:pPr>
            <a:r>
              <a:rPr lang="en-US" dirty="0">
                <a:solidFill>
                  <a:prstClr val="white"/>
                </a:solidFill>
                <a:hlinkClick r:id="rId5"/>
              </a:rPr>
              <a:t>http://</a:t>
            </a:r>
            <a:r>
              <a:rPr lang="en-US" dirty="0" smtClean="0">
                <a:solidFill>
                  <a:prstClr val="white"/>
                </a:solidFill>
                <a:hlinkClick r:id="rId5"/>
              </a:rPr>
              <a:t>grants.nih.gov/grants/forms_page_limits.htm</a:t>
            </a:r>
            <a:r>
              <a:rPr lang="en-US" dirty="0" smtClean="0">
                <a:solidFill>
                  <a:prstClr val="white"/>
                </a:solidFill>
              </a:rPr>
              <a:t>   </a:t>
            </a:r>
          </a:p>
          <a:p>
            <a:pPr marL="45720" indent="0">
              <a:buClr>
                <a:srgbClr val="FF8600"/>
              </a:buClr>
              <a:buFont typeface="Wingdings" charset="2"/>
              <a:buNone/>
            </a:pPr>
            <a:endParaRPr lang="en-US" sz="2400" dirty="0">
              <a:solidFill>
                <a:prstClr val="white"/>
              </a:solidFill>
            </a:endParaRPr>
          </a:p>
          <a:p>
            <a:pPr>
              <a:buClr>
                <a:srgbClr val="FF8600"/>
              </a:buClr>
            </a:pPr>
            <a:r>
              <a:rPr lang="en-US" sz="2400" dirty="0" smtClean="0">
                <a:solidFill>
                  <a:prstClr val="white"/>
                </a:solidFill>
              </a:rPr>
              <a:t>NIH </a:t>
            </a:r>
            <a:r>
              <a:rPr lang="en-US" sz="2400" dirty="0">
                <a:solidFill>
                  <a:prstClr val="white"/>
                </a:solidFill>
              </a:rPr>
              <a:t>&amp; AHRQ Change Font Guidelines for Applications to Due Dates On or After May 25, 2016</a:t>
            </a:r>
          </a:p>
          <a:p>
            <a:pPr marL="45720" indent="0">
              <a:buClr>
                <a:srgbClr val="FF8600"/>
              </a:buClr>
              <a:buFont typeface="Wingdings" charset="2"/>
              <a:buNone/>
            </a:pPr>
            <a:r>
              <a:rPr lang="en-US" dirty="0">
                <a:solidFill>
                  <a:prstClr val="white"/>
                </a:solidFill>
                <a:hlinkClick r:id="rId6"/>
              </a:rPr>
              <a:t>http://</a:t>
            </a:r>
            <a:r>
              <a:rPr lang="en-US" dirty="0" smtClean="0">
                <a:solidFill>
                  <a:prstClr val="white"/>
                </a:solidFill>
                <a:hlinkClick r:id="rId6"/>
              </a:rPr>
              <a:t>grants.nih.gov/grants/guide/notice-files/NOT-OD-16-009.html</a:t>
            </a:r>
            <a:r>
              <a:rPr lang="en-US" dirty="0" smtClean="0">
                <a:solidFill>
                  <a:prstClr val="white"/>
                </a:solidFill>
              </a:rPr>
              <a:t>   </a:t>
            </a:r>
            <a:endParaRPr lang="en-US" dirty="0">
              <a:solidFill>
                <a:prstClr val="white"/>
              </a:solidFill>
            </a:endParaRPr>
          </a:p>
          <a:p>
            <a:pPr marL="45720" indent="0">
              <a:buClr>
                <a:srgbClr val="FF8600"/>
              </a:buClr>
              <a:buFont typeface="Wingdings" charset="2"/>
              <a:buNone/>
            </a:pPr>
            <a:endParaRPr lang="en-US" dirty="0" smtClean="0">
              <a:solidFill>
                <a:prstClr val="white"/>
              </a:solidFill>
            </a:endParaRPr>
          </a:p>
          <a:p>
            <a:pPr marL="45720" indent="0">
              <a:buClr>
                <a:srgbClr val="FF8600"/>
              </a:buClr>
              <a:buFont typeface="Wingdings" charset="2"/>
              <a:buNone/>
            </a:pPr>
            <a:endParaRPr lang="en-US" dirty="0">
              <a:solidFill>
                <a:prstClr val="white"/>
              </a:solidFill>
            </a:endParaRPr>
          </a:p>
          <a:p>
            <a:pPr marL="45720" indent="0">
              <a:buClr>
                <a:srgbClr val="FF8600"/>
              </a:buClr>
              <a:buFont typeface="Wingdings" charset="2"/>
              <a:buNone/>
            </a:pPr>
            <a:r>
              <a:rPr lang="en-US" dirty="0" smtClean="0">
                <a:solidFill>
                  <a:prstClr val="white"/>
                </a:solidFill>
              </a:rPr>
              <a:t> </a:t>
            </a:r>
          </a:p>
          <a:p>
            <a:pPr>
              <a:buClr>
                <a:srgbClr val="FF8600"/>
              </a:buClr>
            </a:pPr>
            <a:endParaRPr lang="en-US" sz="2200" dirty="0" smtClean="0">
              <a:solidFill>
                <a:prstClr val="white"/>
              </a:solidFill>
            </a:endParaRPr>
          </a:p>
          <a:p>
            <a:pPr>
              <a:buClr>
                <a:srgbClr val="FF8600"/>
              </a:buClr>
            </a:pPr>
            <a:endParaRPr lang="en-US" sz="2200" dirty="0" smtClean="0">
              <a:solidFill>
                <a:prstClr val="white"/>
              </a:solidFill>
            </a:endParaRPr>
          </a:p>
          <a:p>
            <a:pPr marL="45720" indent="0">
              <a:buClr>
                <a:srgbClr val="FF8600"/>
              </a:buClr>
              <a:buFont typeface="Wingdings" charset="2"/>
              <a:buNone/>
            </a:pPr>
            <a:endParaRPr lang="en-US" sz="2200" dirty="0" smtClean="0">
              <a:solidFill>
                <a:prstClr val="white"/>
              </a:solidFill>
            </a:endParaRPr>
          </a:p>
          <a:p>
            <a:pPr>
              <a:buClr>
                <a:srgbClr val="FF8600"/>
              </a:buClr>
            </a:pPr>
            <a:endParaRPr lang="en-US" dirty="0" smtClean="0">
              <a:solidFill>
                <a:prstClr val="white"/>
              </a:solidFill>
            </a:endParaRPr>
          </a:p>
          <a:p>
            <a:pPr>
              <a:buClr>
                <a:srgbClr val="FF8600"/>
              </a:buClr>
            </a:pPr>
            <a:endParaRPr lang="en-US" dirty="0" smtClean="0">
              <a:solidFill>
                <a:prstClr val="white"/>
              </a:solidFill>
            </a:endParaRPr>
          </a:p>
          <a:p>
            <a:pPr>
              <a:buClr>
                <a:srgbClr val="FF8600"/>
              </a:buClr>
            </a:pPr>
            <a:endParaRPr lang="en-US" dirty="0" smtClean="0">
              <a:solidFill>
                <a:prstClr val="white"/>
              </a:solidFill>
            </a:endParaRPr>
          </a:p>
          <a:p>
            <a:pPr>
              <a:buClr>
                <a:srgbClr val="FF8600"/>
              </a:buClr>
            </a:pPr>
            <a:endParaRPr lang="en-US" dirty="0" smtClean="0">
              <a:solidFill>
                <a:prstClr val="white"/>
              </a:solidFill>
            </a:endParaRPr>
          </a:p>
          <a:p>
            <a:pPr>
              <a:buClr>
                <a:srgbClr val="FF8600"/>
              </a:buClr>
            </a:pPr>
            <a:endParaRPr lang="en-US" dirty="0">
              <a:solidFill>
                <a:prstClr val="white"/>
              </a:solidFill>
            </a:endParaRPr>
          </a:p>
        </p:txBody>
      </p:sp>
    </p:spTree>
    <p:extLst>
      <p:ext uri="{BB962C8B-B14F-4D97-AF65-F5344CB8AC3E}">
        <p14:creationId xmlns:p14="http://schemas.microsoft.com/office/powerpoint/2010/main" val="3107993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 y="0"/>
            <a:ext cx="9144000" cy="696897"/>
          </a:xfrm>
        </p:spPr>
        <p:txBody>
          <a:bodyPr>
            <a:normAutofit fontScale="90000"/>
          </a:bodyPr>
          <a:lstStyle/>
          <a:p>
            <a:r>
              <a:rPr lang="en-US" sz="3600" dirty="0" smtClean="0"/>
              <a:t/>
            </a:r>
            <a:br>
              <a:rPr lang="en-US" sz="3600" dirty="0" smtClean="0"/>
            </a:br>
            <a:r>
              <a:rPr lang="en-US" sz="3600" dirty="0" smtClean="0"/>
              <a:t>Becker Library: Links</a:t>
            </a:r>
            <a:endParaRPr lang="en-US" sz="3600" dirty="0"/>
          </a:p>
        </p:txBody>
      </p:sp>
      <p:sp>
        <p:nvSpPr>
          <p:cNvPr id="3" name="Content Placeholder 2"/>
          <p:cNvSpPr>
            <a:spLocks noGrp="1"/>
          </p:cNvSpPr>
          <p:nvPr>
            <p:ph idx="1"/>
          </p:nvPr>
        </p:nvSpPr>
        <p:spPr>
          <a:xfrm>
            <a:off x="304800" y="990600"/>
            <a:ext cx="8839200" cy="5791199"/>
          </a:xfrm>
        </p:spPr>
        <p:txBody>
          <a:bodyPr>
            <a:normAutofit/>
          </a:bodyPr>
          <a:lstStyle/>
          <a:p>
            <a:pPr marL="45720" indent="0">
              <a:buNone/>
            </a:pPr>
            <a:endParaRPr lang="en-US" dirty="0" smtClean="0"/>
          </a:p>
          <a:p>
            <a:r>
              <a:rPr lang="en-US" dirty="0" smtClean="0"/>
              <a:t>NIH Biosketch</a:t>
            </a:r>
          </a:p>
          <a:p>
            <a:pPr marL="45720" indent="0">
              <a:buNone/>
            </a:pPr>
            <a:r>
              <a:rPr lang="en-US" dirty="0" smtClean="0">
                <a:hlinkClick r:id="rId2"/>
              </a:rPr>
              <a:t>http://beckerguides.wustl.edu/NIH_Biosketch</a:t>
            </a:r>
            <a:endParaRPr lang="en-US" dirty="0" smtClean="0"/>
          </a:p>
          <a:p>
            <a:pPr marL="45720" indent="0">
              <a:buNone/>
            </a:pPr>
            <a:endParaRPr lang="en-US" dirty="0" smtClean="0"/>
          </a:p>
          <a:p>
            <a:r>
              <a:rPr lang="en-US" dirty="0" smtClean="0"/>
              <a:t>My Bibliography</a:t>
            </a:r>
          </a:p>
          <a:p>
            <a:pPr marL="45720" indent="0">
              <a:buNone/>
            </a:pPr>
            <a:r>
              <a:rPr lang="en-US" dirty="0" smtClean="0"/>
              <a:t> </a:t>
            </a:r>
            <a:r>
              <a:rPr lang="en-US" dirty="0" smtClean="0">
                <a:hlinkClick r:id="rId3"/>
              </a:rPr>
              <a:t>http://beckerguides.wustl.edu/nihpolicy/mybib</a:t>
            </a:r>
            <a:r>
              <a:rPr lang="en-US" dirty="0" smtClean="0"/>
              <a:t> </a:t>
            </a:r>
          </a:p>
          <a:p>
            <a:pPr marL="45720" indent="0">
              <a:buNone/>
            </a:pPr>
            <a:endParaRPr lang="en-US" dirty="0" smtClean="0"/>
          </a:p>
          <a:p>
            <a:r>
              <a:rPr lang="en-US" dirty="0" smtClean="0"/>
              <a:t>SciENcv</a:t>
            </a:r>
          </a:p>
          <a:p>
            <a:pPr marL="45720" indent="0">
              <a:buNone/>
            </a:pPr>
            <a:r>
              <a:rPr lang="en-US" dirty="0" smtClean="0">
                <a:hlinkClick r:id="rId4"/>
              </a:rPr>
              <a:t>http://beckerguides.wustl.edu/authors/sciencv</a:t>
            </a:r>
            <a:endParaRPr lang="en-US" dirty="0" smtClean="0"/>
          </a:p>
          <a:p>
            <a:pPr marL="45720" indent="0">
              <a:buNone/>
            </a:pPr>
            <a:endParaRPr lang="en-US" dirty="0" smtClean="0"/>
          </a:p>
          <a:p>
            <a:r>
              <a:rPr lang="en-US" dirty="0" smtClean="0"/>
              <a:t>NIH Policy</a:t>
            </a:r>
          </a:p>
          <a:p>
            <a:pPr marL="45720" indent="0">
              <a:buNone/>
            </a:pPr>
            <a:r>
              <a:rPr lang="en-US" dirty="0">
                <a:hlinkClick r:id="rId5"/>
              </a:rPr>
              <a:t>http://</a:t>
            </a:r>
            <a:r>
              <a:rPr lang="en-US" dirty="0" smtClean="0">
                <a:hlinkClick r:id="rId5"/>
              </a:rPr>
              <a:t>beckerguides.wustl.edu/nihpolicy</a:t>
            </a:r>
            <a:r>
              <a:rPr lang="en-US" dirty="0" smtClean="0"/>
              <a:t> </a:t>
            </a:r>
          </a:p>
          <a:p>
            <a:pPr marL="45720" indent="0">
              <a:buNone/>
            </a:pPr>
            <a:endParaRPr lang="en-US" dirty="0" smtClean="0"/>
          </a:p>
          <a:p>
            <a:r>
              <a:rPr lang="en-US" dirty="0">
                <a:latin typeface="Calibri" panose="020F0502020204030204" pitchFamily="34" charset="0"/>
              </a:rPr>
              <a:t>URL to List of Published Works</a:t>
            </a:r>
          </a:p>
          <a:p>
            <a:pPr marL="45720" indent="0">
              <a:buNone/>
            </a:pPr>
            <a:r>
              <a:rPr lang="en-US" dirty="0">
                <a:latin typeface="Calibri" panose="020F0502020204030204" pitchFamily="34" charset="0"/>
                <a:hlinkClick r:id="rId6"/>
              </a:rPr>
              <a:t>http://beckerguides.wustl.edu/NIH_Biosketch/URL</a:t>
            </a:r>
            <a:r>
              <a:rPr lang="en-US" dirty="0">
                <a:latin typeface="Calibri" panose="020F0502020204030204" pitchFamily="34" charset="0"/>
              </a:rPr>
              <a:t> </a:t>
            </a:r>
          </a:p>
          <a:p>
            <a:pPr marL="45720" indent="0">
              <a:buNone/>
            </a:pPr>
            <a:endParaRPr lang="en-US" dirty="0" smtClean="0"/>
          </a:p>
          <a:p>
            <a:pPr marL="45720" indent="0">
              <a:buNone/>
            </a:pPr>
            <a:endParaRPr lang="en-US" dirty="0" smtClean="0"/>
          </a:p>
          <a:p>
            <a:pPr marL="45720" indent="0">
              <a:buNone/>
            </a:pPr>
            <a:endParaRPr lang="en-US" dirty="0" smtClean="0"/>
          </a:p>
          <a:p>
            <a:pPr marL="45720" indent="0">
              <a:buNone/>
            </a:pPr>
            <a:endParaRPr lang="en-US" dirty="0" smtClean="0"/>
          </a:p>
          <a:p>
            <a:pPr marL="45720" indent="0">
              <a:buNone/>
            </a:pPr>
            <a:endParaRPr lang="en-US" dirty="0"/>
          </a:p>
        </p:txBody>
      </p:sp>
    </p:spTree>
    <p:extLst>
      <p:ext uri="{BB962C8B-B14F-4D97-AF65-F5344CB8AC3E}">
        <p14:creationId xmlns:p14="http://schemas.microsoft.com/office/powerpoint/2010/main" val="1985646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981201"/>
            <a:ext cx="7848600" cy="4495800"/>
          </a:xfrm>
        </p:spPr>
        <p:txBody>
          <a:bodyPr>
            <a:normAutofit/>
          </a:bodyPr>
          <a:lstStyle/>
          <a:p>
            <a:r>
              <a:rPr lang="en-US" b="1" dirty="0" smtClean="0">
                <a:solidFill>
                  <a:schemeClr val="tx1"/>
                </a:solidFill>
              </a:rPr>
              <a:t>Open Forum</a:t>
            </a:r>
          </a:p>
          <a:p>
            <a:endParaRPr lang="en-US" sz="1400" dirty="0" smtClean="0">
              <a:solidFill>
                <a:schemeClr val="tx1"/>
              </a:solidFill>
            </a:endParaRPr>
          </a:p>
          <a:p>
            <a:pPr marL="342900" indent="-342900" algn="l">
              <a:buFont typeface="Arial" panose="020B0604020202020204" pitchFamily="34" charset="0"/>
              <a:buChar char="•"/>
            </a:pPr>
            <a:r>
              <a:rPr lang="en-US" sz="3000" dirty="0" smtClean="0">
                <a:solidFill>
                  <a:schemeClr val="tx1"/>
                </a:solidFill>
              </a:rPr>
              <a:t>Discuss </a:t>
            </a:r>
            <a:r>
              <a:rPr lang="en-US" sz="3000" dirty="0">
                <a:solidFill>
                  <a:schemeClr val="tx1"/>
                </a:solidFill>
              </a:rPr>
              <a:t>common challenges and needs, future discussion </a:t>
            </a:r>
            <a:r>
              <a:rPr lang="en-US" sz="3000" dirty="0" smtClean="0">
                <a:solidFill>
                  <a:schemeClr val="tx1"/>
                </a:solidFill>
              </a:rPr>
              <a:t>topics </a:t>
            </a:r>
            <a:r>
              <a:rPr lang="en-US" sz="3000" dirty="0">
                <a:solidFill>
                  <a:schemeClr val="tx1"/>
                </a:solidFill>
              </a:rPr>
              <a:t>and potential speakers</a:t>
            </a:r>
          </a:p>
        </p:txBody>
      </p:sp>
      <p:pic>
        <p:nvPicPr>
          <p:cNvPr id="4"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6"/>
          <p:cNvSpPr txBox="1">
            <a:spLocks noChangeArrowheads="1"/>
          </p:cNvSpPr>
          <p:nvPr/>
        </p:nvSpPr>
        <p:spPr bwMode="auto">
          <a:xfrm>
            <a:off x="152400" y="333636"/>
            <a:ext cx="4267200" cy="1015663"/>
          </a:xfrm>
          <a:prstGeom prst="rect">
            <a:avLst/>
          </a:prstGeom>
          <a:noFill/>
          <a:ln w="9525">
            <a:noFill/>
            <a:miter lim="800000"/>
            <a:headEnd/>
            <a:tailEnd/>
          </a:ln>
        </p:spPr>
        <p:txBody>
          <a:bodyPr wrap="square">
            <a:spAutoFit/>
          </a:bodyPr>
          <a:lstStyle/>
          <a:p>
            <a:pPr algn="l">
              <a:defRPr/>
            </a:pPr>
            <a:r>
              <a:rPr lang="en-US" sz="2000" b="1" dirty="0" smtClean="0">
                <a:solidFill>
                  <a:schemeClr val="accent2"/>
                </a:solidFill>
                <a:ea typeface="+mn-ea"/>
              </a:rPr>
              <a:t>Clinical Research </a:t>
            </a:r>
            <a:r>
              <a:rPr lang="en-US" sz="2000" b="1" spc="-100" dirty="0" smtClean="0">
                <a:solidFill>
                  <a:schemeClr val="accent2"/>
                </a:solidFill>
                <a:ea typeface="+mn-ea"/>
              </a:rPr>
              <a:t>Training Center</a:t>
            </a:r>
          </a:p>
          <a:p>
            <a:pPr>
              <a:defRPr/>
            </a:pPr>
            <a:r>
              <a:rPr lang="en-US" sz="2000" dirty="0">
                <a:solidFill>
                  <a:schemeClr val="accent2"/>
                </a:solidFill>
              </a:rPr>
              <a:t>Office of Training Grants</a:t>
            </a:r>
          </a:p>
          <a:p>
            <a:pPr algn="l">
              <a:defRPr/>
            </a:pPr>
            <a:endParaRPr lang="en-US" sz="2000" b="1" spc="-100" dirty="0">
              <a:solidFill>
                <a:schemeClr val="accent2"/>
              </a:solidFill>
              <a:ea typeface="+mn-ea"/>
            </a:endParaRPr>
          </a:p>
        </p:txBody>
      </p:sp>
      <p:sp>
        <p:nvSpPr>
          <p:cNvPr id="6" name="Rectangle 5"/>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extLst>
      <p:ext uri="{BB962C8B-B14F-4D97-AF65-F5344CB8AC3E}">
        <p14:creationId xmlns:p14="http://schemas.microsoft.com/office/powerpoint/2010/main" val="36191292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057400"/>
            <a:ext cx="8305800" cy="4114800"/>
          </a:xfrm>
        </p:spPr>
        <p:txBody>
          <a:bodyPr>
            <a:normAutofit lnSpcReduction="10000"/>
          </a:bodyPr>
          <a:lstStyle/>
          <a:p>
            <a:pPr>
              <a:spcBef>
                <a:spcPts val="0"/>
              </a:spcBef>
            </a:pPr>
            <a:r>
              <a:rPr lang="en-US" sz="3300" b="1" dirty="0" smtClean="0">
                <a:solidFill>
                  <a:schemeClr val="tx1"/>
                </a:solidFill>
              </a:rPr>
              <a:t>Office of Training Grants (OTG) </a:t>
            </a:r>
          </a:p>
          <a:p>
            <a:pPr>
              <a:spcBef>
                <a:spcPts val="0"/>
              </a:spcBef>
            </a:pPr>
            <a:endParaRPr lang="en-US" sz="2400" b="1" dirty="0" smtClean="0">
              <a:solidFill>
                <a:schemeClr val="tx1"/>
              </a:solidFill>
              <a:hlinkClick r:id="rId3"/>
            </a:endParaRPr>
          </a:p>
          <a:p>
            <a:pPr>
              <a:spcBef>
                <a:spcPts val="0"/>
              </a:spcBef>
            </a:pPr>
            <a:r>
              <a:rPr lang="en-US" sz="2800" dirty="0" smtClean="0">
                <a:solidFill>
                  <a:schemeClr val="tx1"/>
                </a:solidFill>
                <a:hlinkClick r:id="rId3"/>
              </a:rPr>
              <a:t>crtc.wustl.edu/otg</a:t>
            </a:r>
            <a:endParaRPr lang="en-US" sz="2800" dirty="0" smtClean="0">
              <a:solidFill>
                <a:schemeClr val="tx1"/>
              </a:solidFill>
            </a:endParaRPr>
          </a:p>
          <a:p>
            <a:pPr>
              <a:spcBef>
                <a:spcPts val="0"/>
              </a:spcBef>
            </a:pPr>
            <a:endParaRPr lang="en-US" sz="2400" dirty="0" smtClean="0">
              <a:solidFill>
                <a:schemeClr val="tx1"/>
              </a:solidFill>
            </a:endParaRPr>
          </a:p>
          <a:p>
            <a:pPr>
              <a:spcBef>
                <a:spcPts val="0"/>
              </a:spcBef>
            </a:pPr>
            <a:r>
              <a:rPr lang="en-US" sz="2600" dirty="0" smtClean="0">
                <a:solidFill>
                  <a:schemeClr val="tx1"/>
                </a:solidFill>
              </a:rPr>
              <a:t>Contacts:</a:t>
            </a:r>
          </a:p>
          <a:p>
            <a:pPr>
              <a:spcBef>
                <a:spcPts val="0"/>
              </a:spcBef>
            </a:pPr>
            <a:endParaRPr lang="en-US" sz="1900" dirty="0" smtClean="0">
              <a:solidFill>
                <a:schemeClr val="tx1"/>
              </a:solidFill>
            </a:endParaRPr>
          </a:p>
          <a:p>
            <a:pPr>
              <a:spcBef>
                <a:spcPts val="0"/>
              </a:spcBef>
            </a:pPr>
            <a:r>
              <a:rPr lang="en-US" sz="2600" b="1" dirty="0" smtClean="0">
                <a:solidFill>
                  <a:schemeClr val="tx1"/>
                </a:solidFill>
              </a:rPr>
              <a:t>Mario Castro, MD, MPH, Director Office of Training Grants</a:t>
            </a:r>
          </a:p>
          <a:p>
            <a:pPr>
              <a:spcBef>
                <a:spcPts val="0"/>
              </a:spcBef>
            </a:pPr>
            <a:r>
              <a:rPr lang="en-US" sz="2600" dirty="0" smtClean="0">
                <a:solidFill>
                  <a:schemeClr val="tx1"/>
                </a:solidFill>
                <a:hlinkClick r:id="rId4"/>
              </a:rPr>
              <a:t>castrom@dom.wustl.edu</a:t>
            </a:r>
            <a:endParaRPr lang="en-US" sz="2600" dirty="0" smtClean="0">
              <a:solidFill>
                <a:schemeClr val="tx1"/>
              </a:solidFill>
            </a:endParaRPr>
          </a:p>
          <a:p>
            <a:pPr>
              <a:spcBef>
                <a:spcPts val="0"/>
              </a:spcBef>
            </a:pPr>
            <a:endParaRPr lang="en-US" sz="2600" dirty="0" smtClean="0">
              <a:solidFill>
                <a:schemeClr val="tx1"/>
              </a:solidFill>
            </a:endParaRPr>
          </a:p>
          <a:p>
            <a:pPr>
              <a:spcBef>
                <a:spcPts val="0"/>
              </a:spcBef>
            </a:pPr>
            <a:r>
              <a:rPr lang="en-US" sz="2600" b="1" dirty="0">
                <a:solidFill>
                  <a:schemeClr val="tx1"/>
                </a:solidFill>
              </a:rPr>
              <a:t>Betsy </a:t>
            </a:r>
            <a:r>
              <a:rPr lang="en-US" sz="2600" b="1" dirty="0" smtClean="0">
                <a:solidFill>
                  <a:schemeClr val="tx1"/>
                </a:solidFill>
              </a:rPr>
              <a:t>Abente, MPH, Research </a:t>
            </a:r>
            <a:r>
              <a:rPr lang="en-US" sz="2600" b="1" dirty="0">
                <a:solidFill>
                  <a:schemeClr val="tx1"/>
                </a:solidFill>
              </a:rPr>
              <a:t>Administrator</a:t>
            </a:r>
          </a:p>
          <a:p>
            <a:pPr>
              <a:spcBef>
                <a:spcPts val="0"/>
              </a:spcBef>
            </a:pPr>
            <a:r>
              <a:rPr lang="en-US" sz="2600" dirty="0">
                <a:solidFill>
                  <a:schemeClr val="tx1"/>
                </a:solidFill>
                <a:hlinkClick r:id="rId5"/>
              </a:rPr>
              <a:t>babente@dom.wustl.edu</a:t>
            </a:r>
            <a:endParaRPr lang="en-US" sz="2600" dirty="0">
              <a:solidFill>
                <a:schemeClr val="tx1"/>
              </a:solidFill>
            </a:endParaRPr>
          </a:p>
          <a:p>
            <a:pPr>
              <a:spcBef>
                <a:spcPts val="0"/>
              </a:spcBef>
            </a:pPr>
            <a:endParaRPr lang="en-US" sz="2600" dirty="0" smtClean="0">
              <a:solidFill>
                <a:schemeClr val="tx1"/>
              </a:solidFill>
            </a:endParaRPr>
          </a:p>
          <a:p>
            <a:pPr>
              <a:spcBef>
                <a:spcPts val="0"/>
              </a:spcBef>
            </a:pPr>
            <a:endParaRPr lang="en-US" sz="2600" dirty="0" smtClean="0">
              <a:solidFill>
                <a:schemeClr val="tx1"/>
              </a:solidFill>
            </a:endParaRPr>
          </a:p>
          <a:p>
            <a:pPr>
              <a:spcBef>
                <a:spcPts val="0"/>
              </a:spcBef>
            </a:pPr>
            <a:endParaRPr lang="en-US" sz="2600" dirty="0" smtClean="0">
              <a:solidFill>
                <a:schemeClr val="tx1"/>
              </a:solidFill>
            </a:endParaRPr>
          </a:p>
          <a:p>
            <a:pPr>
              <a:spcBef>
                <a:spcPts val="0"/>
              </a:spcBef>
            </a:pPr>
            <a:endParaRPr lang="en-US" sz="2600" dirty="0" smtClean="0">
              <a:solidFill>
                <a:schemeClr val="tx1"/>
              </a:solidFill>
            </a:endParaRPr>
          </a:p>
          <a:p>
            <a:pPr>
              <a:spcBef>
                <a:spcPts val="0"/>
              </a:spcBef>
            </a:pPr>
            <a:endParaRPr lang="en-US" sz="2600" dirty="0" smtClean="0">
              <a:solidFill>
                <a:schemeClr val="tx1"/>
              </a:solidFill>
            </a:endParaRPr>
          </a:p>
          <a:p>
            <a:endParaRPr lang="en-US" dirty="0"/>
          </a:p>
        </p:txBody>
      </p:sp>
      <p:pic>
        <p:nvPicPr>
          <p:cNvPr id="4" name="Picture 20" descr="\\dom.wustl.edu\Infectious Disease\ID Shares\fraser k12\Seminars\ICTS\Logos\icts_stacked_lg.jpg"/>
          <p:cNvPicPr>
            <a:picLocks noChangeAspect="1" noChangeArrowheads="1"/>
          </p:cNvPicPr>
          <p:nvPr/>
        </p:nvPicPr>
        <p:blipFill>
          <a:blip r:embed="rId6">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6"/>
          <p:cNvSpPr txBox="1">
            <a:spLocks noChangeArrowheads="1"/>
          </p:cNvSpPr>
          <p:nvPr/>
        </p:nvSpPr>
        <p:spPr bwMode="auto">
          <a:xfrm>
            <a:off x="152400" y="333636"/>
            <a:ext cx="4267200" cy="1015663"/>
          </a:xfrm>
          <a:prstGeom prst="rect">
            <a:avLst/>
          </a:prstGeom>
          <a:noFill/>
          <a:ln w="9525">
            <a:noFill/>
            <a:miter lim="800000"/>
            <a:headEnd/>
            <a:tailEnd/>
          </a:ln>
        </p:spPr>
        <p:txBody>
          <a:bodyPr wrap="square">
            <a:spAutoFit/>
          </a:bodyPr>
          <a:lstStyle/>
          <a:p>
            <a:pPr algn="l">
              <a:defRPr/>
            </a:pPr>
            <a:r>
              <a:rPr lang="en-US" sz="2000" b="1" dirty="0" smtClean="0">
                <a:solidFill>
                  <a:schemeClr val="accent2"/>
                </a:solidFill>
                <a:ea typeface="+mn-ea"/>
              </a:rPr>
              <a:t>Clinical Research </a:t>
            </a:r>
            <a:r>
              <a:rPr lang="en-US" sz="2000" b="1" spc="-100" dirty="0" smtClean="0">
                <a:solidFill>
                  <a:schemeClr val="accent2"/>
                </a:solidFill>
                <a:ea typeface="+mn-ea"/>
              </a:rPr>
              <a:t>Training Center</a:t>
            </a:r>
          </a:p>
          <a:p>
            <a:pPr>
              <a:defRPr/>
            </a:pPr>
            <a:r>
              <a:rPr lang="en-US" sz="2000" dirty="0">
                <a:solidFill>
                  <a:schemeClr val="accent2"/>
                </a:solidFill>
              </a:rPr>
              <a:t>Office of Training Grants</a:t>
            </a:r>
          </a:p>
          <a:p>
            <a:pPr algn="l">
              <a:defRPr/>
            </a:pPr>
            <a:endParaRPr lang="en-US" sz="2000" b="1" spc="-100" dirty="0">
              <a:solidFill>
                <a:schemeClr val="accent2"/>
              </a:solidFill>
              <a:ea typeface="+mn-ea"/>
            </a:endParaRPr>
          </a:p>
        </p:txBody>
      </p:sp>
      <p:sp>
        <p:nvSpPr>
          <p:cNvPr id="6" name="Rectangle 5"/>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extLst>
      <p:ext uri="{BB962C8B-B14F-4D97-AF65-F5344CB8AC3E}">
        <p14:creationId xmlns:p14="http://schemas.microsoft.com/office/powerpoint/2010/main" val="4031210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8" name="Rectangle 7"/>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1" name="Title 3"/>
          <p:cNvSpPr>
            <a:spLocks noGrp="1"/>
          </p:cNvSpPr>
          <p:nvPr>
            <p:ph type="subTitle" idx="1"/>
          </p:nvPr>
        </p:nvSpPr>
        <p:spPr>
          <a:xfrm>
            <a:off x="1" y="1576600"/>
            <a:ext cx="8991600" cy="5129000"/>
          </a:xfrm>
        </p:spPr>
        <p:txBody>
          <a:bodyPr wrap="square" lIns="0" tIns="182880" rIns="0">
            <a:normAutofit lnSpcReduction="10000"/>
          </a:bodyPr>
          <a:lstStyle/>
          <a:p>
            <a:r>
              <a:rPr lang="en-US" b="1" dirty="0">
                <a:solidFill>
                  <a:schemeClr val="tx1"/>
                </a:solidFill>
              </a:rPr>
              <a:t>Grants Library (WUSTL Box)</a:t>
            </a:r>
          </a:p>
          <a:p>
            <a:pPr lvl="1" algn="l"/>
            <a:r>
              <a:rPr lang="en-US" sz="3200" b="1" dirty="0" smtClean="0">
                <a:solidFill>
                  <a:schemeClr val="tx1"/>
                </a:solidFill>
              </a:rPr>
              <a:t>Security</a:t>
            </a:r>
          </a:p>
          <a:p>
            <a:pPr marL="1257300" lvl="2" indent="-342900" algn="l">
              <a:buFont typeface="Arial" panose="020B0604020202020204" pitchFamily="34" charset="0"/>
              <a:buChar char="•"/>
            </a:pPr>
            <a:r>
              <a:rPr lang="en-US" sz="2800" dirty="0" smtClean="0">
                <a:solidFill>
                  <a:schemeClr val="tx1"/>
                </a:solidFill>
              </a:rPr>
              <a:t>Only includes grants from PIs willing to share their materials</a:t>
            </a:r>
          </a:p>
          <a:p>
            <a:pPr marL="1257300" lvl="2" indent="-342900" algn="l">
              <a:buFont typeface="Arial" panose="020B0604020202020204" pitchFamily="34" charset="0"/>
              <a:buChar char="•"/>
            </a:pPr>
            <a:r>
              <a:rPr lang="en-US" sz="2800" dirty="0" smtClean="0">
                <a:solidFill>
                  <a:schemeClr val="tx1"/>
                </a:solidFill>
              </a:rPr>
              <a:t>PIs fill out a waiver agreeing to share content</a:t>
            </a:r>
          </a:p>
          <a:p>
            <a:pPr marL="1257300" lvl="2" indent="-342900" algn="l">
              <a:buFont typeface="Arial" panose="020B0604020202020204" pitchFamily="34" charset="0"/>
              <a:buChar char="•"/>
            </a:pPr>
            <a:r>
              <a:rPr lang="en-US" sz="2800" dirty="0" smtClean="0">
                <a:solidFill>
                  <a:schemeClr val="tx1"/>
                </a:solidFill>
              </a:rPr>
              <a:t>OTG removes all sensitive budgetary info/items requested by PI</a:t>
            </a:r>
          </a:p>
          <a:p>
            <a:pPr marL="1257300" lvl="2" indent="-342900" algn="l">
              <a:buFont typeface="Arial" panose="020B0604020202020204" pitchFamily="34" charset="0"/>
              <a:buChar char="•"/>
            </a:pPr>
            <a:r>
              <a:rPr lang="en-US" sz="2800" dirty="0" smtClean="0">
                <a:solidFill>
                  <a:schemeClr val="tx1"/>
                </a:solidFill>
              </a:rPr>
              <a:t>Only those with WUSTL key can access the site</a:t>
            </a:r>
          </a:p>
          <a:p>
            <a:pPr marL="1257300" lvl="2" indent="-342900" algn="l">
              <a:buFont typeface="Arial" panose="020B0604020202020204" pitchFamily="34" charset="0"/>
              <a:buChar char="•"/>
            </a:pPr>
            <a:r>
              <a:rPr lang="en-US" sz="2800" dirty="0" smtClean="0">
                <a:solidFill>
                  <a:schemeClr val="tx1"/>
                </a:solidFill>
              </a:rPr>
              <a:t>WUSTL Box Security questions, contact John Bailey, Sr. </a:t>
            </a:r>
            <a:r>
              <a:rPr lang="en-US" sz="2800" dirty="0">
                <a:solidFill>
                  <a:schemeClr val="tx1"/>
                </a:solidFill>
              </a:rPr>
              <a:t>Systems Engineer: </a:t>
            </a:r>
            <a:r>
              <a:rPr lang="en-US" sz="2800" dirty="0" smtClean="0">
                <a:solidFill>
                  <a:schemeClr val="tx1"/>
                </a:solidFill>
                <a:hlinkClick r:id="rId4"/>
              </a:rPr>
              <a:t>jwbailey@wustl.edu</a:t>
            </a:r>
            <a:endParaRPr lang="en-US" sz="900" dirty="0" smtClean="0">
              <a:solidFill>
                <a:schemeClr val="tx1"/>
              </a:solidFill>
            </a:endParaRPr>
          </a:p>
        </p:txBody>
      </p:sp>
    </p:spTree>
    <p:extLst>
      <p:ext uri="{BB962C8B-B14F-4D97-AF65-F5344CB8AC3E}">
        <p14:creationId xmlns:p14="http://schemas.microsoft.com/office/powerpoint/2010/main" val="3735123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8" name="Rectangle 7"/>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1" name="Title 3"/>
          <p:cNvSpPr>
            <a:spLocks noGrp="1"/>
          </p:cNvSpPr>
          <p:nvPr>
            <p:ph type="subTitle" idx="1"/>
          </p:nvPr>
        </p:nvSpPr>
        <p:spPr>
          <a:xfrm>
            <a:off x="0" y="1576600"/>
            <a:ext cx="9152966" cy="5281400"/>
          </a:xfrm>
        </p:spPr>
        <p:txBody>
          <a:bodyPr wrap="square" lIns="0" tIns="182880" rIns="0">
            <a:normAutofit/>
          </a:bodyPr>
          <a:lstStyle/>
          <a:p>
            <a:r>
              <a:rPr lang="en-US" sz="3600" b="1" dirty="0">
                <a:solidFill>
                  <a:schemeClr val="tx1"/>
                </a:solidFill>
              </a:rPr>
              <a:t>Grants Library (WUSTL Box</a:t>
            </a:r>
            <a:r>
              <a:rPr lang="en-US" sz="3600" b="1" dirty="0" smtClean="0">
                <a:solidFill>
                  <a:schemeClr val="tx1"/>
                </a:solidFill>
              </a:rPr>
              <a:t>)</a:t>
            </a:r>
          </a:p>
          <a:p>
            <a:endParaRPr lang="en-US" sz="1400" b="1" dirty="0">
              <a:solidFill>
                <a:schemeClr val="tx1"/>
              </a:solidFill>
            </a:endParaRPr>
          </a:p>
          <a:p>
            <a:endParaRPr lang="en-US" sz="900" b="1" dirty="0" smtClean="0">
              <a:solidFill>
                <a:schemeClr val="tx1"/>
              </a:solidFill>
            </a:endParaRPr>
          </a:p>
          <a:p>
            <a:pPr lvl="1" algn="l"/>
            <a:endParaRPr lang="en-US" sz="2000" dirty="0">
              <a:solidFill>
                <a:schemeClr val="tx1"/>
              </a:solidFill>
            </a:endParaRPr>
          </a:p>
        </p:txBody>
      </p:sp>
      <p:sp>
        <p:nvSpPr>
          <p:cNvPr id="3" name="Rectangle 2"/>
          <p:cNvSpPr/>
          <p:nvPr/>
        </p:nvSpPr>
        <p:spPr>
          <a:xfrm>
            <a:off x="0" y="2362200"/>
            <a:ext cx="9144000" cy="4524315"/>
          </a:xfrm>
          <a:prstGeom prst="rect">
            <a:avLst/>
          </a:prstGeom>
        </p:spPr>
        <p:txBody>
          <a:bodyPr wrap="square">
            <a:spAutoFit/>
          </a:bodyPr>
          <a:lstStyle/>
          <a:p>
            <a:pPr marL="914400" lvl="1" indent="-457200">
              <a:buFont typeface="Arial" panose="020B0604020202020204" pitchFamily="34" charset="0"/>
              <a:buChar char="•"/>
            </a:pPr>
            <a:r>
              <a:rPr lang="en-US" sz="3200" b="1" dirty="0"/>
              <a:t>PI’s interested in sharing successful grant applications </a:t>
            </a:r>
            <a:r>
              <a:rPr lang="en-US" sz="3200" b="1" dirty="0" smtClean="0"/>
              <a:t>(over last 5 years) please </a:t>
            </a:r>
            <a:r>
              <a:rPr lang="en-US" sz="3200" b="1" dirty="0"/>
              <a:t>contact the </a:t>
            </a:r>
            <a:r>
              <a:rPr lang="en-US" sz="3200" b="1" dirty="0" smtClean="0"/>
              <a:t>OTG</a:t>
            </a:r>
          </a:p>
          <a:p>
            <a:pPr marL="1828800" lvl="3" indent="-457200">
              <a:buFont typeface="Courier New" panose="02070309020205020404" pitchFamily="49" charset="0"/>
              <a:buChar char="o"/>
            </a:pPr>
            <a:r>
              <a:rPr lang="en-US" sz="3200" dirty="0" smtClean="0"/>
              <a:t>Looking to add: DOD, NSF, Career Development Awards, Private</a:t>
            </a:r>
          </a:p>
          <a:p>
            <a:pPr lvl="3"/>
            <a:endParaRPr lang="en-US" sz="3200" dirty="0" smtClean="0"/>
          </a:p>
          <a:p>
            <a:pPr marL="914400" lvl="1" indent="-457200">
              <a:buFont typeface="Arial" panose="020B0604020202020204" pitchFamily="34" charset="0"/>
              <a:buChar char="•"/>
            </a:pPr>
            <a:r>
              <a:rPr lang="en-US" sz="3200" dirty="0" smtClean="0"/>
              <a:t>“</a:t>
            </a:r>
            <a:r>
              <a:rPr lang="en-US" sz="3200" dirty="0"/>
              <a:t>Visibility request” submitted to the CIO to help promote the site</a:t>
            </a:r>
          </a:p>
          <a:p>
            <a:pPr marL="914400" lvl="1" indent="-457200">
              <a:buFont typeface="Arial" panose="020B0604020202020204" pitchFamily="34" charset="0"/>
              <a:buChar char="•"/>
            </a:pPr>
            <a:endParaRPr lang="en-US" sz="3200" dirty="0" smtClean="0"/>
          </a:p>
        </p:txBody>
      </p:sp>
    </p:spTree>
    <p:extLst>
      <p:ext uri="{BB962C8B-B14F-4D97-AF65-F5344CB8AC3E}">
        <p14:creationId xmlns:p14="http://schemas.microsoft.com/office/powerpoint/2010/main" val="4153287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8" name="Rectangle 7"/>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1" name="Title 3"/>
          <p:cNvSpPr>
            <a:spLocks noGrp="1"/>
          </p:cNvSpPr>
          <p:nvPr>
            <p:ph type="subTitle" idx="1"/>
          </p:nvPr>
        </p:nvSpPr>
        <p:spPr>
          <a:xfrm>
            <a:off x="0" y="1576600"/>
            <a:ext cx="9152966" cy="5281400"/>
          </a:xfrm>
        </p:spPr>
        <p:txBody>
          <a:bodyPr wrap="square" lIns="0" tIns="182880" rIns="0">
            <a:normAutofit/>
          </a:bodyPr>
          <a:lstStyle/>
          <a:p>
            <a:r>
              <a:rPr lang="en-US" sz="2800" b="1" dirty="0" smtClean="0">
                <a:solidFill>
                  <a:schemeClr val="tx1"/>
                </a:solidFill>
              </a:rPr>
              <a:t>Grants Library: Current Inventory</a:t>
            </a:r>
            <a:endParaRPr lang="en-US" sz="1800" b="1" dirty="0" smtClean="0">
              <a:solidFill>
                <a:schemeClr val="tx1"/>
              </a:solidFill>
            </a:endParaRPr>
          </a:p>
          <a:p>
            <a:endParaRPr lang="en-US" b="1" dirty="0" smtClean="0">
              <a:solidFill>
                <a:schemeClr val="tx1"/>
              </a:solidFill>
            </a:endParaRPr>
          </a:p>
          <a:p>
            <a:endParaRPr lang="en-US" sz="900" b="1" dirty="0" smtClean="0">
              <a:solidFill>
                <a:schemeClr val="tx1"/>
              </a:solidFill>
            </a:endParaRPr>
          </a:p>
          <a:p>
            <a:pPr lvl="1" algn="l"/>
            <a:endParaRPr lang="en-US" sz="20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65560113"/>
              </p:ext>
            </p:extLst>
          </p:nvPr>
        </p:nvGraphicFramePr>
        <p:xfrm>
          <a:off x="371373" y="2286000"/>
          <a:ext cx="4706597" cy="4389120"/>
        </p:xfrm>
        <a:graphic>
          <a:graphicData uri="http://schemas.openxmlformats.org/drawingml/2006/table">
            <a:tbl>
              <a:tblPr firstRow="1" bandRow="1">
                <a:tableStyleId>{5C22544A-7EE6-4342-B048-85BDC9FD1C3A}</a:tableStyleId>
              </a:tblPr>
              <a:tblGrid>
                <a:gridCol w="1337754"/>
                <a:gridCol w="1052763"/>
                <a:gridCol w="1333500"/>
                <a:gridCol w="982580"/>
              </a:tblGrid>
              <a:tr h="361523">
                <a:tc>
                  <a:txBody>
                    <a:bodyPr/>
                    <a:lstStyle/>
                    <a:p>
                      <a:r>
                        <a:rPr lang="en-US" sz="1800" dirty="0" smtClean="0">
                          <a:latin typeface="Arial Narrow" panose="020B0606020202030204" pitchFamily="34" charset="0"/>
                        </a:rPr>
                        <a:t>Grant</a:t>
                      </a:r>
                      <a:r>
                        <a:rPr lang="en-US" sz="1800" dirty="0" smtClean="0"/>
                        <a:t> Type</a:t>
                      </a:r>
                      <a:endParaRPr lang="en-US" sz="1800" dirty="0"/>
                    </a:p>
                  </a:txBody>
                  <a:tcPr marL="88774" marR="88774">
                    <a:solidFill>
                      <a:schemeClr val="tx2">
                        <a:lumMod val="75000"/>
                      </a:schemeClr>
                    </a:solidFill>
                  </a:tcPr>
                </a:tc>
                <a:tc>
                  <a:txBody>
                    <a:bodyPr/>
                    <a:lstStyle/>
                    <a:p>
                      <a:r>
                        <a:rPr lang="en-US" sz="1800" dirty="0" smtClean="0"/>
                        <a:t>Number</a:t>
                      </a:r>
                      <a:endParaRPr lang="en-US" sz="1800" dirty="0"/>
                    </a:p>
                  </a:txBody>
                  <a:tcPr marL="88774" marR="88774"/>
                </a:tc>
                <a:tc>
                  <a:txBody>
                    <a:bodyPr/>
                    <a:lstStyle/>
                    <a:p>
                      <a:r>
                        <a:rPr lang="en-US" sz="1800" dirty="0" smtClean="0"/>
                        <a:t>Grant Type</a:t>
                      </a:r>
                      <a:endParaRPr lang="en-US" sz="1800" dirty="0"/>
                    </a:p>
                  </a:txBody>
                  <a:tcPr marL="88774" marR="88774">
                    <a:solidFill>
                      <a:schemeClr val="tx2">
                        <a:lumMod val="75000"/>
                      </a:schemeClr>
                    </a:solidFill>
                  </a:tcPr>
                </a:tc>
                <a:tc>
                  <a:txBody>
                    <a:bodyPr/>
                    <a:lstStyle/>
                    <a:p>
                      <a:r>
                        <a:rPr lang="en-US" sz="1800" dirty="0" smtClean="0"/>
                        <a:t>Number</a:t>
                      </a:r>
                      <a:endParaRPr lang="en-US" sz="1800" dirty="0"/>
                    </a:p>
                  </a:txBody>
                  <a:tcPr marL="88774" marR="88774"/>
                </a:tc>
              </a:tr>
              <a:tr h="359575">
                <a:tc>
                  <a:txBody>
                    <a:bodyPr/>
                    <a:lstStyle/>
                    <a:p>
                      <a:r>
                        <a:rPr lang="en-US" sz="1800" dirty="0" smtClean="0">
                          <a:latin typeface="Arial Narrow" panose="020B0606020202030204" pitchFamily="34" charset="0"/>
                        </a:rPr>
                        <a:t>F30</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3</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R25</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4</a:t>
                      </a:r>
                      <a:endParaRPr lang="en-US" sz="1800" dirty="0">
                        <a:latin typeface="Arial Narrow" panose="020B0606020202030204" pitchFamily="34" charset="0"/>
                      </a:endParaRPr>
                    </a:p>
                  </a:txBody>
                  <a:tcPr marL="88774" marR="88774"/>
                </a:tc>
              </a:tr>
              <a:tr h="347640">
                <a:tc>
                  <a:txBody>
                    <a:bodyPr/>
                    <a:lstStyle/>
                    <a:p>
                      <a:r>
                        <a:rPr lang="en-US" sz="1800" dirty="0" smtClean="0">
                          <a:latin typeface="Arial Narrow" panose="020B0606020202030204" pitchFamily="34" charset="0"/>
                        </a:rPr>
                        <a:t>K01</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2</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R42</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1</a:t>
                      </a:r>
                      <a:endParaRPr lang="en-US" sz="1800" dirty="0">
                        <a:latin typeface="Arial Narrow" panose="020B0606020202030204" pitchFamily="34" charset="0"/>
                      </a:endParaRPr>
                    </a:p>
                  </a:txBody>
                  <a:tcPr marL="88774" marR="88774"/>
                </a:tc>
              </a:tr>
              <a:tr h="347640">
                <a:tc>
                  <a:txBody>
                    <a:bodyPr/>
                    <a:lstStyle/>
                    <a:p>
                      <a:r>
                        <a:rPr lang="en-US" sz="1800" dirty="0" smtClean="0">
                          <a:latin typeface="Arial Narrow" panose="020B0606020202030204" pitchFamily="34" charset="0"/>
                        </a:rPr>
                        <a:t>K08</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5</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RF1</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1</a:t>
                      </a:r>
                      <a:endParaRPr lang="en-US" sz="1800" dirty="0">
                        <a:latin typeface="Arial Narrow" panose="020B0606020202030204" pitchFamily="34" charset="0"/>
                      </a:endParaRPr>
                    </a:p>
                  </a:txBody>
                  <a:tcPr marL="88774" marR="88774"/>
                </a:tc>
              </a:tr>
              <a:tr h="359575">
                <a:tc>
                  <a:txBody>
                    <a:bodyPr/>
                    <a:lstStyle/>
                    <a:p>
                      <a:r>
                        <a:rPr lang="en-US" sz="1800" dirty="0" smtClean="0">
                          <a:latin typeface="Arial Narrow" panose="020B0606020202030204" pitchFamily="34" charset="0"/>
                        </a:rPr>
                        <a:t>K12/KL2</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3</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T32</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6</a:t>
                      </a:r>
                      <a:endParaRPr lang="en-US" sz="1800" dirty="0">
                        <a:latin typeface="Arial Narrow" panose="020B0606020202030204" pitchFamily="34" charset="0"/>
                      </a:endParaRPr>
                    </a:p>
                  </a:txBody>
                  <a:tcPr marL="88774" marR="88774"/>
                </a:tc>
              </a:tr>
              <a:tr h="347640">
                <a:tc>
                  <a:txBody>
                    <a:bodyPr/>
                    <a:lstStyle/>
                    <a:p>
                      <a:r>
                        <a:rPr lang="en-US" sz="1800" dirty="0" smtClean="0">
                          <a:latin typeface="Arial Narrow" panose="020B0606020202030204" pitchFamily="34" charset="0"/>
                        </a:rPr>
                        <a:t>K22</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1</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T35</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1</a:t>
                      </a:r>
                      <a:endParaRPr lang="en-US" sz="1800" dirty="0">
                        <a:latin typeface="Arial Narrow" panose="020B0606020202030204" pitchFamily="34" charset="0"/>
                      </a:endParaRPr>
                    </a:p>
                  </a:txBody>
                  <a:tcPr marL="88774" marR="88774"/>
                </a:tc>
              </a:tr>
              <a:tr h="347640">
                <a:tc>
                  <a:txBody>
                    <a:bodyPr/>
                    <a:lstStyle/>
                    <a:p>
                      <a:r>
                        <a:rPr lang="en-US" sz="1800" dirty="0" smtClean="0">
                          <a:latin typeface="Arial Narrow" panose="020B0606020202030204" pitchFamily="34" charset="0"/>
                        </a:rPr>
                        <a:t>K23</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6</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U10</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1</a:t>
                      </a:r>
                      <a:endParaRPr lang="en-US" sz="1800" dirty="0">
                        <a:latin typeface="Arial Narrow" panose="020B0606020202030204" pitchFamily="34" charset="0"/>
                      </a:endParaRPr>
                    </a:p>
                  </a:txBody>
                  <a:tcPr marL="88774" marR="88774"/>
                </a:tc>
              </a:tr>
              <a:tr h="359575">
                <a:tc>
                  <a:txBody>
                    <a:bodyPr/>
                    <a:lstStyle/>
                    <a:p>
                      <a:r>
                        <a:rPr lang="en-US" sz="1800" dirty="0" smtClean="0">
                          <a:latin typeface="Arial Narrow" panose="020B0606020202030204" pitchFamily="34" charset="0"/>
                        </a:rPr>
                        <a:t>K99/R00</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1</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P30</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1</a:t>
                      </a:r>
                      <a:endParaRPr lang="en-US" sz="1800" dirty="0">
                        <a:latin typeface="Arial Narrow" panose="020B0606020202030204" pitchFamily="34" charset="0"/>
                      </a:endParaRPr>
                    </a:p>
                  </a:txBody>
                  <a:tcPr marL="88774" marR="88774"/>
                </a:tc>
              </a:tr>
              <a:tr h="347640">
                <a:tc>
                  <a:txBody>
                    <a:bodyPr/>
                    <a:lstStyle/>
                    <a:p>
                      <a:r>
                        <a:rPr lang="en-US" sz="1800" dirty="0" smtClean="0">
                          <a:latin typeface="Arial Narrow" panose="020B0606020202030204" pitchFamily="34" charset="0"/>
                        </a:rPr>
                        <a:t>R01</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25</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LRP</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4</a:t>
                      </a:r>
                      <a:endParaRPr lang="en-US" sz="1800" dirty="0">
                        <a:latin typeface="Arial Narrow" panose="020B0606020202030204" pitchFamily="34" charset="0"/>
                      </a:endParaRPr>
                    </a:p>
                  </a:txBody>
                  <a:tcPr marL="88774" marR="88774"/>
                </a:tc>
              </a:tr>
              <a:tr h="347640">
                <a:tc>
                  <a:txBody>
                    <a:bodyPr/>
                    <a:lstStyle/>
                    <a:p>
                      <a:r>
                        <a:rPr lang="en-US" sz="1800" dirty="0" smtClean="0">
                          <a:latin typeface="Arial Narrow" panose="020B0606020202030204" pitchFamily="34" charset="0"/>
                        </a:rPr>
                        <a:t>R03</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2</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Private</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2</a:t>
                      </a:r>
                      <a:endParaRPr lang="en-US" sz="1800" dirty="0">
                        <a:latin typeface="Arial Narrow" panose="020B0606020202030204" pitchFamily="34" charset="0"/>
                      </a:endParaRPr>
                    </a:p>
                  </a:txBody>
                  <a:tcPr marL="88774" marR="88774"/>
                </a:tc>
              </a:tr>
              <a:tr h="359575">
                <a:tc>
                  <a:txBody>
                    <a:bodyPr/>
                    <a:lstStyle/>
                    <a:p>
                      <a:r>
                        <a:rPr lang="en-US" sz="1800" dirty="0" smtClean="0">
                          <a:latin typeface="Arial Narrow" panose="020B0606020202030204" pitchFamily="34" charset="0"/>
                        </a:rPr>
                        <a:t>R18</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1</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Institutional</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3</a:t>
                      </a:r>
                      <a:endParaRPr lang="en-US" sz="1800" dirty="0">
                        <a:latin typeface="Arial Narrow" panose="020B0606020202030204" pitchFamily="34" charset="0"/>
                      </a:endParaRPr>
                    </a:p>
                  </a:txBody>
                  <a:tcPr marL="88774" marR="88774"/>
                </a:tc>
              </a:tr>
              <a:tr h="347640">
                <a:tc>
                  <a:txBody>
                    <a:bodyPr/>
                    <a:lstStyle/>
                    <a:p>
                      <a:r>
                        <a:rPr lang="en-US" sz="1800" dirty="0" smtClean="0">
                          <a:latin typeface="Arial Narrow" panose="020B0606020202030204" pitchFamily="34" charset="0"/>
                        </a:rPr>
                        <a:t>R21</a:t>
                      </a:r>
                      <a:endParaRPr lang="en-US" sz="1800" dirty="0">
                        <a:latin typeface="Arial Narrow" panose="020B0606020202030204" pitchFamily="34" charset="0"/>
                      </a:endParaRPr>
                    </a:p>
                  </a:txBody>
                  <a:tcPr marL="88774" marR="88774"/>
                </a:tc>
                <a:tc>
                  <a:txBody>
                    <a:bodyPr/>
                    <a:lstStyle/>
                    <a:p>
                      <a:r>
                        <a:rPr lang="en-US" sz="1800" dirty="0" smtClean="0">
                          <a:latin typeface="Arial Narrow" panose="020B0606020202030204" pitchFamily="34" charset="0"/>
                        </a:rPr>
                        <a:t>7</a:t>
                      </a:r>
                      <a:endParaRPr lang="en-US" sz="1800" dirty="0">
                        <a:latin typeface="Arial Narrow" panose="020B0606020202030204" pitchFamily="34" charset="0"/>
                      </a:endParaRPr>
                    </a:p>
                  </a:txBody>
                  <a:tcPr marL="88774" marR="88774"/>
                </a:tc>
                <a:tc>
                  <a:txBody>
                    <a:bodyPr/>
                    <a:lstStyle/>
                    <a:p>
                      <a:r>
                        <a:rPr lang="en-US" sz="1800" b="1" dirty="0" smtClean="0">
                          <a:latin typeface="Arial Narrow" panose="020B0606020202030204" pitchFamily="34" charset="0"/>
                        </a:rPr>
                        <a:t>TOTAL</a:t>
                      </a:r>
                      <a:endParaRPr lang="en-US" sz="1800" b="1" dirty="0">
                        <a:latin typeface="Arial Narrow" panose="020B0606020202030204" pitchFamily="34" charset="0"/>
                      </a:endParaRPr>
                    </a:p>
                  </a:txBody>
                  <a:tcPr marL="88774" marR="88774"/>
                </a:tc>
                <a:tc>
                  <a:txBody>
                    <a:bodyPr/>
                    <a:lstStyle/>
                    <a:p>
                      <a:r>
                        <a:rPr lang="en-US" sz="1800" b="1" dirty="0" smtClean="0">
                          <a:latin typeface="Arial Narrow" panose="020B0606020202030204" pitchFamily="34" charset="0"/>
                        </a:rPr>
                        <a:t>80</a:t>
                      </a:r>
                      <a:endParaRPr lang="en-US" sz="1800" b="1" dirty="0">
                        <a:latin typeface="Arial Narrow" panose="020B0606020202030204" pitchFamily="34" charset="0"/>
                      </a:endParaRPr>
                    </a:p>
                  </a:txBody>
                  <a:tcPr marL="88774" marR="88774"/>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18741656"/>
              </p:ext>
            </p:extLst>
          </p:nvPr>
        </p:nvGraphicFramePr>
        <p:xfrm>
          <a:off x="5295901" y="2286000"/>
          <a:ext cx="3505202" cy="3810003"/>
        </p:xfrm>
        <a:graphic>
          <a:graphicData uri="http://schemas.openxmlformats.org/drawingml/2006/table">
            <a:tbl>
              <a:tblPr firstRow="1" bandRow="1">
                <a:tableStyleId>{F5AB1C69-6EDB-4FF4-983F-18BD219EF322}</a:tableStyleId>
              </a:tblPr>
              <a:tblGrid>
                <a:gridCol w="3505202"/>
              </a:tblGrid>
              <a:tr h="418171">
                <a:tc>
                  <a:txBody>
                    <a:bodyPr/>
                    <a:lstStyle/>
                    <a:p>
                      <a:r>
                        <a:rPr lang="en-US" sz="1800" dirty="0" smtClean="0">
                          <a:latin typeface="Arial Narrow" panose="020B0606020202030204" pitchFamily="34" charset="0"/>
                        </a:rPr>
                        <a:t>Resources</a:t>
                      </a:r>
                      <a:endParaRPr lang="en-US" sz="1800" dirty="0">
                        <a:latin typeface="Arial Narrow" panose="020B0606020202030204" pitchFamily="34" charset="0"/>
                      </a:endParaRPr>
                    </a:p>
                  </a:txBody>
                  <a:tcPr marL="88774" marR="88774"/>
                </a:tc>
              </a:tr>
              <a:tr h="423979">
                <a:tc>
                  <a:txBody>
                    <a:bodyPr/>
                    <a:lstStyle/>
                    <a:p>
                      <a:r>
                        <a:rPr lang="en-US" sz="1800" dirty="0" smtClean="0">
                          <a:latin typeface="Arial Narrow" panose="020B0606020202030204" pitchFamily="34" charset="0"/>
                        </a:rPr>
                        <a:t>Recruitment/Retention Plan </a:t>
                      </a:r>
                      <a:endParaRPr lang="en-US" sz="1800" b="1" dirty="0">
                        <a:latin typeface="Arial Narrow" panose="020B0606020202030204" pitchFamily="34" charset="0"/>
                      </a:endParaRPr>
                    </a:p>
                  </a:txBody>
                  <a:tcPr marL="88774" marR="88774"/>
                </a:tc>
              </a:tr>
              <a:tr h="423979">
                <a:tc>
                  <a:txBody>
                    <a:bodyPr/>
                    <a:lstStyle/>
                    <a:p>
                      <a:r>
                        <a:rPr lang="en-US" sz="1800" dirty="0" smtClean="0">
                          <a:latin typeface="Arial Narrow" panose="020B0606020202030204" pitchFamily="34" charset="0"/>
                        </a:rPr>
                        <a:t>RCR Examples</a:t>
                      </a:r>
                      <a:endParaRPr lang="en-US" sz="1800" dirty="0">
                        <a:latin typeface="Arial Narrow" panose="020B0606020202030204" pitchFamily="34" charset="0"/>
                      </a:endParaRPr>
                    </a:p>
                  </a:txBody>
                  <a:tcPr marL="88774" marR="88774"/>
                </a:tc>
              </a:tr>
              <a:tr h="423979">
                <a:tc>
                  <a:txBody>
                    <a:bodyPr/>
                    <a:lstStyle/>
                    <a:p>
                      <a:r>
                        <a:rPr lang="en-US" sz="1800" dirty="0" smtClean="0">
                          <a:latin typeface="Arial Narrow" panose="020B0606020202030204" pitchFamily="34" charset="0"/>
                        </a:rPr>
                        <a:t>IDP </a:t>
                      </a:r>
                      <a:endParaRPr lang="en-US" sz="1800" dirty="0">
                        <a:latin typeface="Arial Narrow" panose="020B0606020202030204" pitchFamily="34" charset="0"/>
                      </a:endParaRPr>
                    </a:p>
                  </a:txBody>
                  <a:tcPr marL="88774" marR="88774"/>
                </a:tc>
              </a:tr>
              <a:tr h="423979">
                <a:tc>
                  <a:txBody>
                    <a:bodyPr/>
                    <a:lstStyle/>
                    <a:p>
                      <a:r>
                        <a:rPr lang="en-US" sz="1800" dirty="0" smtClean="0">
                          <a:latin typeface="Arial Narrow" panose="020B0606020202030204" pitchFamily="34" charset="0"/>
                        </a:rPr>
                        <a:t>Resource Sharing Plan</a:t>
                      </a:r>
                      <a:endParaRPr lang="en-US" sz="1800" dirty="0">
                        <a:latin typeface="Arial Narrow" panose="020B0606020202030204" pitchFamily="34" charset="0"/>
                      </a:endParaRPr>
                    </a:p>
                  </a:txBody>
                  <a:tcPr marL="88774" marR="88774"/>
                </a:tc>
              </a:tr>
              <a:tr h="423979">
                <a:tc>
                  <a:txBody>
                    <a:bodyPr/>
                    <a:lstStyle/>
                    <a:p>
                      <a:r>
                        <a:rPr lang="en-US" sz="1800" dirty="0" smtClean="0">
                          <a:latin typeface="Arial Narrow" panose="020B0606020202030204" pitchFamily="34" charset="0"/>
                        </a:rPr>
                        <a:t>Facilities/Resources</a:t>
                      </a:r>
                      <a:endParaRPr lang="en-US" sz="1800" dirty="0">
                        <a:latin typeface="Arial Narrow" panose="020B0606020202030204" pitchFamily="34" charset="0"/>
                      </a:endParaRPr>
                    </a:p>
                  </a:txBody>
                  <a:tcPr marL="88774" marR="88774"/>
                </a:tc>
              </a:tr>
              <a:tr h="423979">
                <a:tc>
                  <a:txBody>
                    <a:bodyPr/>
                    <a:lstStyle/>
                    <a:p>
                      <a:r>
                        <a:rPr lang="en-US" sz="1800" dirty="0" smtClean="0">
                          <a:latin typeface="Arial Narrow" panose="020B0606020202030204" pitchFamily="34" charset="0"/>
                        </a:rPr>
                        <a:t>LOS</a:t>
                      </a:r>
                      <a:r>
                        <a:rPr lang="en-US" sz="1800" baseline="0" dirty="0" smtClean="0">
                          <a:latin typeface="Arial Narrow" panose="020B0606020202030204" pitchFamily="34" charset="0"/>
                        </a:rPr>
                        <a:t> (examples)</a:t>
                      </a:r>
                      <a:endParaRPr lang="en-US" sz="1800" dirty="0">
                        <a:latin typeface="Arial Narrow" panose="020B0606020202030204" pitchFamily="34" charset="0"/>
                      </a:endParaRPr>
                    </a:p>
                  </a:txBody>
                  <a:tcPr marL="88774" marR="88774"/>
                </a:tc>
              </a:tr>
              <a:tr h="423979">
                <a:tc>
                  <a:txBody>
                    <a:bodyPr/>
                    <a:lstStyle/>
                    <a:p>
                      <a:r>
                        <a:rPr lang="en-US" sz="1800" dirty="0" err="1" smtClean="0">
                          <a:latin typeface="Arial Narrow" panose="020B0606020202030204" pitchFamily="34" charset="0"/>
                        </a:rPr>
                        <a:t>Biosketch</a:t>
                      </a:r>
                      <a:r>
                        <a:rPr lang="en-US" sz="1800" baseline="0" dirty="0" smtClean="0">
                          <a:latin typeface="Arial Narrow" panose="020B0606020202030204" pitchFamily="34" charset="0"/>
                        </a:rPr>
                        <a:t> (examples)</a:t>
                      </a:r>
                      <a:endParaRPr lang="en-US" sz="1800" dirty="0">
                        <a:latin typeface="Arial Narrow" panose="020B0606020202030204" pitchFamily="34" charset="0"/>
                      </a:endParaRPr>
                    </a:p>
                  </a:txBody>
                  <a:tcPr marL="88774" marR="88774"/>
                </a:tc>
              </a:tr>
              <a:tr h="423979">
                <a:tc>
                  <a:txBody>
                    <a:bodyPr/>
                    <a:lstStyle/>
                    <a:p>
                      <a:r>
                        <a:rPr lang="en-US" sz="1800" dirty="0" smtClean="0">
                          <a:latin typeface="Arial Narrow" panose="020B0606020202030204" pitchFamily="34" charset="0"/>
                        </a:rPr>
                        <a:t>Proposal Templates</a:t>
                      </a:r>
                      <a:endParaRPr lang="en-US" sz="1800" dirty="0">
                        <a:latin typeface="Arial Narrow" panose="020B0606020202030204" pitchFamily="34" charset="0"/>
                      </a:endParaRPr>
                    </a:p>
                  </a:txBody>
                  <a:tcPr marL="88774" marR="88774"/>
                </a:tc>
              </a:tr>
            </a:tbl>
          </a:graphicData>
        </a:graphic>
      </p:graphicFrame>
    </p:spTree>
    <p:extLst>
      <p:ext uri="{BB962C8B-B14F-4D97-AF65-F5344CB8AC3E}">
        <p14:creationId xmlns:p14="http://schemas.microsoft.com/office/powerpoint/2010/main" val="599932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a:t>
            </a:r>
            <a:r>
              <a:rPr lang="en-US" sz="2000" b="1" spc="-100" dirty="0">
                <a:solidFill>
                  <a:schemeClr val="accent2"/>
                </a:solidFill>
              </a:rPr>
              <a:t>Training Center</a:t>
            </a:r>
          </a:p>
          <a:p>
            <a:pPr>
              <a:defRPr/>
            </a:pPr>
            <a:r>
              <a:rPr lang="en-US" sz="2000" dirty="0">
                <a:solidFill>
                  <a:schemeClr val="accent2"/>
                </a:solidFill>
              </a:rPr>
              <a:t>Office of Training Grants</a:t>
            </a:r>
          </a:p>
        </p:txBody>
      </p:sp>
      <p:sp>
        <p:nvSpPr>
          <p:cNvPr id="8" name="Rectangle 7"/>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1" name="Title 3"/>
          <p:cNvSpPr>
            <a:spLocks noGrp="1"/>
          </p:cNvSpPr>
          <p:nvPr>
            <p:ph type="subTitle" idx="1"/>
          </p:nvPr>
        </p:nvSpPr>
        <p:spPr>
          <a:xfrm>
            <a:off x="0" y="1576600"/>
            <a:ext cx="8991602" cy="5281400"/>
          </a:xfrm>
        </p:spPr>
        <p:txBody>
          <a:bodyPr wrap="square" lIns="0" tIns="182880" rIns="0">
            <a:normAutofit/>
          </a:bodyPr>
          <a:lstStyle/>
          <a:p>
            <a:r>
              <a:rPr lang="en-US" b="1" dirty="0" smtClean="0">
                <a:solidFill>
                  <a:schemeClr val="tx1"/>
                </a:solidFill>
              </a:rPr>
              <a:t>Diversity Language Template </a:t>
            </a:r>
          </a:p>
          <a:p>
            <a:pPr marL="800100" lvl="1" indent="-342900" algn="l">
              <a:buFont typeface="Arial" panose="020B0604020202020204" pitchFamily="34" charset="0"/>
              <a:buChar char="•"/>
            </a:pPr>
            <a:r>
              <a:rPr lang="en-US" sz="2400" dirty="0" smtClean="0">
                <a:solidFill>
                  <a:schemeClr val="tx1"/>
                </a:solidFill>
              </a:rPr>
              <a:t>Language drafted for the </a:t>
            </a:r>
            <a:r>
              <a:rPr lang="en-US" sz="2400" dirty="0">
                <a:solidFill>
                  <a:schemeClr val="tx1"/>
                </a:solidFill>
              </a:rPr>
              <a:t>required “Recruitment and Retention Plan to Enhance </a:t>
            </a:r>
            <a:r>
              <a:rPr lang="en-US" sz="2400" dirty="0" smtClean="0">
                <a:solidFill>
                  <a:schemeClr val="tx1"/>
                </a:solidFill>
              </a:rPr>
              <a:t>Diversity” section</a:t>
            </a:r>
          </a:p>
          <a:p>
            <a:pPr marL="800100" lvl="1" indent="-342900" algn="l">
              <a:buFont typeface="Arial" panose="020B0604020202020204" pitchFamily="34" charset="0"/>
              <a:buChar char="•"/>
            </a:pPr>
            <a:r>
              <a:rPr lang="en-US" sz="2400" dirty="0" smtClean="0">
                <a:solidFill>
                  <a:schemeClr val="tx1"/>
                </a:solidFill>
              </a:rPr>
              <a:t>Can be found in “Standard Language” section of Grants Library </a:t>
            </a:r>
            <a:r>
              <a:rPr lang="en-US" sz="2400" b="1" dirty="0" smtClean="0">
                <a:solidFill>
                  <a:schemeClr val="tx1"/>
                </a:solidFill>
              </a:rPr>
              <a:t>(WUSTL Box)</a:t>
            </a:r>
          </a:p>
          <a:p>
            <a:pPr marL="800100" lvl="1" indent="-342900" algn="l">
              <a:buFont typeface="Arial" panose="020B0604020202020204" pitchFamily="34" charset="0"/>
              <a:buChar char="•"/>
            </a:pPr>
            <a:r>
              <a:rPr lang="en-US" sz="2400" dirty="0">
                <a:solidFill>
                  <a:schemeClr val="tx1"/>
                </a:solidFill>
              </a:rPr>
              <a:t>R</a:t>
            </a:r>
            <a:r>
              <a:rPr lang="en-US" sz="2400" dirty="0" smtClean="0">
                <a:solidFill>
                  <a:schemeClr val="tx1"/>
                </a:solidFill>
              </a:rPr>
              <a:t>eviewed by: DBBS, ODP, OFA, OPA, HR, CRTC</a:t>
            </a:r>
          </a:p>
          <a:p>
            <a:pPr marL="800100" lvl="1" indent="-342900" algn="l">
              <a:buFont typeface="Arial" panose="020B0604020202020204" pitchFamily="34" charset="0"/>
              <a:buChar char="•"/>
            </a:pPr>
            <a:r>
              <a:rPr lang="en-US" sz="2400" dirty="0" smtClean="0">
                <a:solidFill>
                  <a:schemeClr val="tx1"/>
                </a:solidFill>
              </a:rPr>
              <a:t>Designed to serve as a template/overview of all diversity efforts at the University. </a:t>
            </a:r>
            <a:r>
              <a:rPr lang="en-US" sz="2400" b="1" dirty="0" smtClean="0">
                <a:solidFill>
                  <a:schemeClr val="tx1"/>
                </a:solidFill>
              </a:rPr>
              <a:t>Not</a:t>
            </a:r>
            <a:r>
              <a:rPr lang="en-US" sz="2400" dirty="0" smtClean="0">
                <a:solidFill>
                  <a:schemeClr val="tx1"/>
                </a:solidFill>
              </a:rPr>
              <a:t> mandatory to use this language</a:t>
            </a:r>
          </a:p>
          <a:p>
            <a:pPr marL="800100" lvl="1" indent="-342900" algn="l">
              <a:buFont typeface="Arial" panose="020B0604020202020204" pitchFamily="34" charset="0"/>
              <a:buChar char="•"/>
            </a:pPr>
            <a:r>
              <a:rPr lang="en-US" sz="2400" dirty="0" smtClean="0">
                <a:solidFill>
                  <a:schemeClr val="tx1"/>
                </a:solidFill>
              </a:rPr>
              <a:t>PI/PDs can pick and choose the recruiting and/or retention efforts that are most suitable for their programs</a:t>
            </a:r>
          </a:p>
          <a:p>
            <a:pPr marL="800100" lvl="1" indent="-342900" algn="l">
              <a:buFont typeface="Arial" panose="020B0604020202020204" pitchFamily="34" charset="0"/>
              <a:buChar char="•"/>
            </a:pPr>
            <a:r>
              <a:rPr lang="en-US" sz="2400" dirty="0" smtClean="0">
                <a:solidFill>
                  <a:schemeClr val="tx1"/>
                </a:solidFill>
              </a:rPr>
              <a:t>Contacts for each program are included if you would like to find out more information</a:t>
            </a:r>
            <a:endParaRPr lang="en-US" sz="2400" dirty="0">
              <a:solidFill>
                <a:schemeClr val="tx1"/>
              </a:solidFill>
            </a:endParaRPr>
          </a:p>
        </p:txBody>
      </p:sp>
    </p:spTree>
    <p:extLst>
      <p:ext uri="{BB962C8B-B14F-4D97-AF65-F5344CB8AC3E}">
        <p14:creationId xmlns:p14="http://schemas.microsoft.com/office/powerpoint/2010/main" val="1441363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dom.wustl.edu\Infectious Disease\ID Shares\fraser k12\Seminars\ICTS\Logos\icts_stacked_lg.jpg"/>
          <p:cNvPicPr>
            <a:picLocks noChangeAspect="1" noChangeArrowheads="1"/>
          </p:cNvPicPr>
          <p:nvPr/>
        </p:nvPicPr>
        <p:blipFill>
          <a:blip r:embed="rId3">
            <a:extLst>
              <a:ext uri="{28A0092B-C50C-407E-A947-70E740481C1C}">
                <a14:useLocalDpi xmlns:a14="http://schemas.microsoft.com/office/drawing/2010/main" val="0"/>
              </a:ext>
            </a:extLst>
          </a:blip>
          <a:srcRect t="22917" b="16667"/>
          <a:stretch>
            <a:fillRect/>
          </a:stretch>
        </p:blipFill>
        <p:spPr bwMode="auto">
          <a:xfrm>
            <a:off x="5105402" y="165848"/>
            <a:ext cx="3886200" cy="105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6"/>
          <p:cNvSpPr txBox="1">
            <a:spLocks noChangeArrowheads="1"/>
          </p:cNvSpPr>
          <p:nvPr/>
        </p:nvSpPr>
        <p:spPr bwMode="auto">
          <a:xfrm>
            <a:off x="152400" y="333634"/>
            <a:ext cx="4267200" cy="707886"/>
          </a:xfrm>
          <a:prstGeom prst="rect">
            <a:avLst/>
          </a:prstGeom>
          <a:noFill/>
          <a:ln w="9525">
            <a:noFill/>
            <a:miter lim="800000"/>
            <a:headEnd/>
            <a:tailEnd/>
          </a:ln>
        </p:spPr>
        <p:txBody>
          <a:bodyPr wrap="square">
            <a:spAutoFit/>
          </a:bodyPr>
          <a:lstStyle/>
          <a:p>
            <a:pPr>
              <a:defRPr/>
            </a:pPr>
            <a:r>
              <a:rPr lang="en-US" sz="2000" b="1" dirty="0">
                <a:solidFill>
                  <a:schemeClr val="accent2"/>
                </a:solidFill>
              </a:rPr>
              <a:t>Clinical Research Training Center</a:t>
            </a:r>
          </a:p>
          <a:p>
            <a:pPr>
              <a:defRPr/>
            </a:pPr>
            <a:r>
              <a:rPr lang="en-US" sz="2000" dirty="0">
                <a:solidFill>
                  <a:schemeClr val="accent2"/>
                </a:solidFill>
              </a:rPr>
              <a:t>Office of Training Grants</a:t>
            </a:r>
          </a:p>
        </p:txBody>
      </p:sp>
      <p:sp>
        <p:nvSpPr>
          <p:cNvPr id="7" name="Rectangle 6"/>
          <p:cNvSpPr/>
          <p:nvPr/>
        </p:nvSpPr>
        <p:spPr>
          <a:xfrm>
            <a:off x="-17928" y="1350286"/>
            <a:ext cx="9170894" cy="226314"/>
          </a:xfrm>
          <a:prstGeom prst="rect">
            <a:avLst/>
          </a:prstGeom>
          <a:solidFill>
            <a:schemeClr val="accent3">
              <a:lumMod val="60000"/>
              <a:lumOff val="4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 name="Rectangle 1"/>
          <p:cNvSpPr/>
          <p:nvPr/>
        </p:nvSpPr>
        <p:spPr>
          <a:xfrm>
            <a:off x="0" y="1752601"/>
            <a:ext cx="9144000" cy="4869025"/>
          </a:xfrm>
          <a:prstGeom prst="rect">
            <a:avLst/>
          </a:prstGeom>
        </p:spPr>
        <p:txBody>
          <a:bodyPr wrap="square">
            <a:spAutoFit/>
          </a:bodyPr>
          <a:lstStyle/>
          <a:p>
            <a:pPr lvl="1" algn="ctr"/>
            <a:r>
              <a:rPr lang="en-US" sz="3200" b="1" dirty="0" smtClean="0">
                <a:cs typeface="Arial" panose="020B0604020202020204" pitchFamily="34" charset="0"/>
              </a:rPr>
              <a:t>Training </a:t>
            </a:r>
            <a:r>
              <a:rPr lang="en-US" sz="3200" b="1" dirty="0">
                <a:cs typeface="Arial" panose="020B0604020202020204" pitchFamily="34" charset="0"/>
              </a:rPr>
              <a:t>Grants </a:t>
            </a:r>
            <a:r>
              <a:rPr lang="en-US" sz="3200" b="1" dirty="0" smtClean="0">
                <a:cs typeface="Arial" panose="020B0604020202020204" pitchFamily="34" charset="0"/>
              </a:rPr>
              <a:t>Database (Update)</a:t>
            </a:r>
          </a:p>
          <a:p>
            <a:pPr lvl="1"/>
            <a:endParaRPr lang="en-US" sz="800" b="1" dirty="0">
              <a:cs typeface="Arial" panose="020B0604020202020204" pitchFamily="34" charset="0"/>
            </a:endParaRPr>
          </a:p>
          <a:p>
            <a:pPr marL="914400" lvl="1" indent="-457200">
              <a:buFont typeface="Arial" panose="020B0604020202020204" pitchFamily="34" charset="0"/>
              <a:buChar char="•"/>
            </a:pPr>
            <a:r>
              <a:rPr lang="en-US" sz="2800" dirty="0" smtClean="0">
                <a:cs typeface="Arial" panose="020B0604020202020204" pitchFamily="34" charset="0"/>
              </a:rPr>
              <a:t>In December 2014, the OTG along with the Vice Chancellor of Research and members of the CTP Training Grants Database Working Group submitted an IT Investment request to the Office of the CIO</a:t>
            </a:r>
          </a:p>
          <a:p>
            <a:pPr lvl="1"/>
            <a:endParaRPr lang="en-US" sz="1600" dirty="0" smtClean="0">
              <a:cs typeface="Arial" panose="020B0604020202020204" pitchFamily="34" charset="0"/>
            </a:endParaRPr>
          </a:p>
          <a:p>
            <a:pPr marL="914400" lvl="1" indent="-457200">
              <a:buFont typeface="Arial" panose="020B0604020202020204" pitchFamily="34" charset="0"/>
              <a:buChar char="•"/>
            </a:pPr>
            <a:r>
              <a:rPr lang="en-US" sz="2800" dirty="0" smtClean="0">
                <a:cs typeface="Arial" panose="020B0604020202020204" pitchFamily="34" charset="0"/>
              </a:rPr>
              <a:t>Requested a centralized database that can:</a:t>
            </a:r>
          </a:p>
          <a:p>
            <a:pPr marL="1257300" lvl="2" indent="-342900">
              <a:spcBef>
                <a:spcPct val="20000"/>
              </a:spcBef>
              <a:buFont typeface="Courier New" panose="02070309020205020404" pitchFamily="49" charset="0"/>
              <a:buChar char="o"/>
            </a:pPr>
            <a:r>
              <a:rPr lang="en-US" sz="2400" dirty="0"/>
              <a:t>Store m</a:t>
            </a:r>
            <a:r>
              <a:rPr lang="en-US" sz="2400" dirty="0" smtClean="0"/>
              <a:t>entor/trainee </a:t>
            </a:r>
            <a:r>
              <a:rPr lang="en-US" sz="2400" dirty="0"/>
              <a:t>info needed for datatables</a:t>
            </a:r>
          </a:p>
          <a:p>
            <a:pPr marL="1257300" lvl="2" indent="-342900">
              <a:spcBef>
                <a:spcPct val="20000"/>
              </a:spcBef>
              <a:buFont typeface="Courier New" panose="02070309020205020404" pitchFamily="49" charset="0"/>
              <a:buChar char="o"/>
            </a:pPr>
            <a:r>
              <a:rPr lang="en-US" sz="2400" dirty="0"/>
              <a:t>Generate required documents such as B</a:t>
            </a:r>
            <a:r>
              <a:rPr lang="en-US" sz="2400" dirty="0" smtClean="0"/>
              <a:t>iosketches/OS</a:t>
            </a:r>
            <a:endParaRPr lang="en-US" sz="2400" dirty="0"/>
          </a:p>
          <a:p>
            <a:pPr marL="1257300" lvl="2" indent="-342900">
              <a:spcBef>
                <a:spcPct val="20000"/>
              </a:spcBef>
              <a:buFont typeface="Courier New" panose="02070309020205020404" pitchFamily="49" charset="0"/>
              <a:buChar char="o"/>
            </a:pPr>
            <a:r>
              <a:rPr lang="en-US" sz="2400" dirty="0"/>
              <a:t>Link to other databases such as </a:t>
            </a:r>
            <a:r>
              <a:rPr lang="en-US" sz="2400" dirty="0" smtClean="0"/>
              <a:t>PubMed </a:t>
            </a:r>
            <a:r>
              <a:rPr lang="en-US" sz="2400" dirty="0"/>
              <a:t>and HRMS</a:t>
            </a:r>
          </a:p>
          <a:p>
            <a:pPr lvl="1"/>
            <a:endParaRPr lang="en-US" sz="2800" b="1" dirty="0">
              <a:cs typeface="Arial" panose="020B0604020202020204" pitchFamily="34" charset="0"/>
            </a:endParaRPr>
          </a:p>
        </p:txBody>
      </p:sp>
    </p:spTree>
    <p:extLst>
      <p:ext uri="{BB962C8B-B14F-4D97-AF65-F5344CB8AC3E}">
        <p14:creationId xmlns:p14="http://schemas.microsoft.com/office/powerpoint/2010/main" val="118956286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21186</TotalTime>
  <Words>3169</Words>
  <Application>Microsoft Office PowerPoint</Application>
  <PresentationFormat>On-screen Show (4:3)</PresentationFormat>
  <Paragraphs>681</Paragraphs>
  <Slides>47</Slides>
  <Notes>31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Perspective</vt:lpstr>
      <vt:lpstr> Council of NIH-Funded Training Programs (CTP)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New Biosketch Format</vt:lpstr>
      <vt:lpstr>New Biosketch Format: Four Sections </vt:lpstr>
      <vt:lpstr>            Two Biosketch Formats</vt:lpstr>
      <vt:lpstr>Expired Forms?</vt:lpstr>
      <vt:lpstr>Two Options for Creating a Biosketch </vt:lpstr>
      <vt:lpstr>Reviews for Rule Compliance  </vt:lpstr>
      <vt:lpstr>Rule Compliance: Validated by eRA Systems </vt:lpstr>
      <vt:lpstr>Rule Compliance: Validated by Manual Review </vt:lpstr>
      <vt:lpstr>    Rule Compliance: Validated by Manual Review  </vt:lpstr>
      <vt:lpstr>Forthcoming Rules: Effective May 25, 2016</vt:lpstr>
      <vt:lpstr>Contributions to Science: Instructions</vt:lpstr>
      <vt:lpstr>Contributions to Science: Recommendations   </vt:lpstr>
      <vt:lpstr>PowerPoint Presentation</vt:lpstr>
      <vt:lpstr> Publications and Research Products: Instructions </vt:lpstr>
      <vt:lpstr>Biosketch: General Recommendations</vt:lpstr>
      <vt:lpstr>NCBI: My Bibliography and SciENcv </vt:lpstr>
      <vt:lpstr>NCBI</vt:lpstr>
      <vt:lpstr>My NCBI </vt:lpstr>
      <vt:lpstr>Link My NCBI to Your eRA Commons</vt:lpstr>
      <vt:lpstr>Add Citations to My Bibliography </vt:lpstr>
      <vt:lpstr>SciENcv: Features</vt:lpstr>
      <vt:lpstr>SciENcv: Notes </vt:lpstr>
      <vt:lpstr>My NCBI: General Recommendations</vt:lpstr>
      <vt:lpstr>What Questions Do You Have?</vt:lpstr>
      <vt:lpstr>PowerPoint Presentation</vt:lpstr>
      <vt:lpstr>NIH: Templates, Instructions and Guidance </vt:lpstr>
      <vt:lpstr> Becker Library: Links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of the Council of NIH-Funded Training Programs (CTP) at Washington University</dc:title>
  <dc:creator>Piotrowicz, Karolina</dc:creator>
  <cp:lastModifiedBy>Abente, Betsy</cp:lastModifiedBy>
  <cp:revision>323</cp:revision>
  <cp:lastPrinted>2015-11-04T14:30:17Z</cp:lastPrinted>
  <dcterms:created xsi:type="dcterms:W3CDTF">2014-01-28T17:36:01Z</dcterms:created>
  <dcterms:modified xsi:type="dcterms:W3CDTF">2015-11-04T20:54:59Z</dcterms:modified>
</cp:coreProperties>
</file>